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6" r:id="rId2"/>
    <p:sldMasterId id="2147483696" r:id="rId3"/>
    <p:sldMasterId id="2147483710" r:id="rId4"/>
  </p:sldMasterIdLst>
  <p:notesMasterIdLst>
    <p:notesMasterId r:id="rId61"/>
  </p:notesMasterIdLst>
  <p:sldIdLst>
    <p:sldId id="445" r:id="rId5"/>
    <p:sldId id="461" r:id="rId6"/>
    <p:sldId id="418" r:id="rId7"/>
    <p:sldId id="420" r:id="rId8"/>
    <p:sldId id="476" r:id="rId9"/>
    <p:sldId id="477" r:id="rId10"/>
    <p:sldId id="479" r:id="rId11"/>
    <p:sldId id="480" r:id="rId12"/>
    <p:sldId id="481" r:id="rId13"/>
    <p:sldId id="457" r:id="rId14"/>
    <p:sldId id="462" r:id="rId15"/>
    <p:sldId id="463" r:id="rId16"/>
    <p:sldId id="482" r:id="rId17"/>
    <p:sldId id="464" r:id="rId18"/>
    <p:sldId id="465" r:id="rId19"/>
    <p:sldId id="483" r:id="rId20"/>
    <p:sldId id="466" r:id="rId21"/>
    <p:sldId id="467" r:id="rId22"/>
    <p:sldId id="484" r:id="rId23"/>
    <p:sldId id="468" r:id="rId24"/>
    <p:sldId id="469" r:id="rId25"/>
    <p:sldId id="485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3" r:id="rId40"/>
    <p:sldId id="514" r:id="rId41"/>
    <p:sldId id="515" r:id="rId42"/>
    <p:sldId id="516" r:id="rId43"/>
    <p:sldId id="517" r:id="rId44"/>
    <p:sldId id="470" r:id="rId45"/>
    <p:sldId id="486" r:id="rId46"/>
    <p:sldId id="487" r:id="rId47"/>
    <p:sldId id="488" r:id="rId48"/>
    <p:sldId id="489" r:id="rId49"/>
    <p:sldId id="518" r:id="rId50"/>
    <p:sldId id="519" r:id="rId51"/>
    <p:sldId id="490" r:id="rId52"/>
    <p:sldId id="491" r:id="rId53"/>
    <p:sldId id="498" r:id="rId54"/>
    <p:sldId id="493" r:id="rId55"/>
    <p:sldId id="494" r:id="rId56"/>
    <p:sldId id="495" r:id="rId57"/>
    <p:sldId id="496" r:id="rId58"/>
    <p:sldId id="497" r:id="rId59"/>
    <p:sldId id="460" r:id="rId6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2"/>
    <a:srgbClr val="70BDFC"/>
    <a:srgbClr val="B9CDE5"/>
    <a:srgbClr val="00C459"/>
    <a:srgbClr val="E9EDF4"/>
    <a:srgbClr val="3366FF"/>
    <a:srgbClr val="BFBFBF"/>
    <a:srgbClr val="EAEAEA"/>
    <a:srgbClr val="DDDDD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00" autoAdjust="0"/>
    <p:restoredTop sz="99714" autoAdjust="0"/>
  </p:normalViewPr>
  <p:slideViewPr>
    <p:cSldViewPr>
      <p:cViewPr varScale="1">
        <p:scale>
          <a:sx n="84" d="100"/>
          <a:sy n="84" d="100"/>
        </p:scale>
        <p:origin x="13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68481595996251E-3"/>
          <c:y val="9.1450744155999242E-2"/>
          <c:w val="0.99449315184040021"/>
          <c:h val="0.790801022108654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B9CDE5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CSI COMPLESSIVO</c:v>
                </c:pt>
                <c:pt idx="1">
                  <c:v>ASPETTI TECNICI</c:v>
                </c:pt>
                <c:pt idx="2">
                  <c:v>FATTURAZIONE</c:v>
                </c:pt>
                <c:pt idx="3">
                  <c:v>RAPPORTO QUALITA'/PREZZO</c:v>
                </c:pt>
                <c:pt idx="4">
                  <c:v>SEGNALAZIONE GUASTI</c:v>
                </c:pt>
                <c:pt idx="5">
                  <c:v>INTERVENTO TECNICO</c:v>
                </c:pt>
                <c:pt idx="6">
                  <c:v>NUMERO VERDE COMMERCIALE</c:v>
                </c:pt>
                <c:pt idx="7">
                  <c:v>SPORTELLO 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88.2</c:v>
                </c:pt>
                <c:pt idx="1">
                  <c:v>91.8</c:v>
                </c:pt>
                <c:pt idx="2">
                  <c:v>81.400000000000006</c:v>
                </c:pt>
                <c:pt idx="3">
                  <c:v>69.099999999999994</c:v>
                </c:pt>
                <c:pt idx="4">
                  <c:v>93.4</c:v>
                </c:pt>
                <c:pt idx="5">
                  <c:v>93.2</c:v>
                </c:pt>
                <c:pt idx="6">
                  <c:v>92</c:v>
                </c:pt>
                <c:pt idx="7">
                  <c:v>96.1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70BDFC"/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CSI COMPLESSIVO</c:v>
                </c:pt>
                <c:pt idx="1">
                  <c:v>ASPETTI TECNICI</c:v>
                </c:pt>
                <c:pt idx="2">
                  <c:v>FATTURAZIONE</c:v>
                </c:pt>
                <c:pt idx="3">
                  <c:v>RAPPORTO QUALITA'/PREZZO</c:v>
                </c:pt>
                <c:pt idx="4">
                  <c:v>SEGNALAZIONE GUASTI</c:v>
                </c:pt>
                <c:pt idx="5">
                  <c:v>INTERVENTO TECNICO</c:v>
                </c:pt>
                <c:pt idx="6">
                  <c:v>NUMERO VERDE COMMERCIALE</c:v>
                </c:pt>
                <c:pt idx="7">
                  <c:v>SPORTELLO 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88.6</c:v>
                </c:pt>
                <c:pt idx="1">
                  <c:v>90.4</c:v>
                </c:pt>
                <c:pt idx="2">
                  <c:v>84.8</c:v>
                </c:pt>
                <c:pt idx="3">
                  <c:v>68.900000000000006</c:v>
                </c:pt>
                <c:pt idx="4">
                  <c:v>96.7</c:v>
                </c:pt>
                <c:pt idx="5">
                  <c:v>92.2</c:v>
                </c:pt>
                <c:pt idx="6">
                  <c:v>92.2</c:v>
                </c:pt>
                <c:pt idx="7">
                  <c:v>94.3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 SEM. 2017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3194967344151207E-3"/>
                  <c:y val="-9.7982940167141933E-3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633049002785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CSI COMPLESSIVO</c:v>
                </c:pt>
                <c:pt idx="1">
                  <c:v>ASPETTI TECNICI</c:v>
                </c:pt>
                <c:pt idx="2">
                  <c:v>FATTURAZIONE</c:v>
                </c:pt>
                <c:pt idx="3">
                  <c:v>RAPPORTO QUALITA'/PREZZO</c:v>
                </c:pt>
                <c:pt idx="4">
                  <c:v>SEGNALAZIONE GUASTI</c:v>
                </c:pt>
                <c:pt idx="5">
                  <c:v>INTERVENTO TECNICO</c:v>
                </c:pt>
                <c:pt idx="6">
                  <c:v>NUMERO VERDE COMMERCIALE</c:v>
                </c:pt>
                <c:pt idx="7">
                  <c:v>SPORTELLO </c:v>
                </c:pt>
              </c:strCache>
            </c:strRef>
          </c:cat>
          <c:val>
            <c:numRef>
              <c:f>Foglio1!$D$2:$D$9</c:f>
              <c:numCache>
                <c:formatCode>General</c:formatCode>
                <c:ptCount val="8"/>
                <c:pt idx="0">
                  <c:v>88.942491088160125</c:v>
                </c:pt>
                <c:pt idx="1">
                  <c:v>92.780800000000013</c:v>
                </c:pt>
                <c:pt idx="2">
                  <c:v>85.544839857651226</c:v>
                </c:pt>
                <c:pt idx="3">
                  <c:v>74.099999999999994</c:v>
                </c:pt>
                <c:pt idx="4">
                  <c:v>97.416666666666686</c:v>
                </c:pt>
                <c:pt idx="5">
                  <c:v>89.548589341692804</c:v>
                </c:pt>
                <c:pt idx="6">
                  <c:v>88.034365779793873</c:v>
                </c:pt>
                <c:pt idx="7">
                  <c:v>93.266426488248442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20997056"/>
        <c:axId val="220997448"/>
      </c:barChart>
      <c:catAx>
        <c:axId val="2209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220997448"/>
        <c:crosses val="autoZero"/>
        <c:auto val="1"/>
        <c:lblAlgn val="ctr"/>
        <c:lblOffset val="100"/>
        <c:noMultiLvlLbl val="0"/>
      </c:catAx>
      <c:valAx>
        <c:axId val="22099744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220997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4109557855860784"/>
          <c:y val="1.9596588033428387E-2"/>
          <c:w val="0.3178088428827846"/>
          <c:h val="9.1721547400083148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La continuità del servizio, cioè l'assenza di interruzioni</c:v>
                </c:pt>
                <c:pt idx="1">
                  <c:v>Il livello di pressione dell'acqua, cioè la forza con cui l'acqua diretta arriva al rubinetto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0.93400000000000005</c:v>
                </c:pt>
                <c:pt idx="1">
                  <c:v>0.8859999999999999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La continuità del servizio, cioè l'assenza di interruzioni</c:v>
                </c:pt>
                <c:pt idx="1">
                  <c:v>Il livello di pressione dell'acqua, cioè la forza con cui l'acqua diretta arriva al rubinetto</c:v>
                </c:pt>
              </c:strCache>
            </c:strRef>
          </c:cat>
          <c:val>
            <c:numRef>
              <c:f>Foglio1!$C$2:$C$3</c:f>
              <c:numCache>
                <c:formatCode>0.0%</c:formatCode>
                <c:ptCount val="2"/>
                <c:pt idx="0">
                  <c:v>0.90900000000000003</c:v>
                </c:pt>
                <c:pt idx="1">
                  <c:v>0.88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La continuità del servizio, cioè l'assenza di interruzioni</c:v>
                </c:pt>
                <c:pt idx="1">
                  <c:v>Il livello di pressione dell'acqua, cioè la forza con cui l'acqua diretta arriva al rubinetto</c:v>
                </c:pt>
              </c:strCache>
            </c:strRef>
          </c:cat>
          <c:val>
            <c:numRef>
              <c:f>Foglio1!$D$2:$D$3</c:f>
              <c:numCache>
                <c:formatCode>0.00%</c:formatCode>
                <c:ptCount val="2"/>
                <c:pt idx="0">
                  <c:v>0.92300000000000004</c:v>
                </c:pt>
                <c:pt idx="1">
                  <c:v>0.89700000000000002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0032528"/>
        <c:axId val="280032920"/>
      </c:barChart>
      <c:catAx>
        <c:axId val="280032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0032920"/>
        <c:crosses val="autoZero"/>
        <c:auto val="1"/>
        <c:lblAlgn val="ctr"/>
        <c:lblOffset val="100"/>
        <c:noMultiLvlLbl val="0"/>
      </c:catAx>
      <c:valAx>
        <c:axId val="280032920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8003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331E-4"/>
          <c:y val="2.1647050802389708E-2"/>
          <c:w val="0.81925070220070173"/>
          <c:h val="6.030578691655931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Foglio1!$A$2:$A$3</c:f>
              <c:numCache>
                <c:formatCode>0.0</c:formatCode>
                <c:ptCount val="2"/>
                <c:pt idx="0">
                  <c:v>8</c:v>
                </c:pt>
                <c:pt idx="1">
                  <c:v>7.6</c:v>
                </c:pt>
              </c:numCache>
            </c:numRef>
          </c:xVal>
          <c:yVal>
            <c:numRef>
              <c:f>Foglio1!$B$2:$B$3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34096"/>
        <c:axId val="280160616"/>
      </c:scatterChart>
      <c:valAx>
        <c:axId val="280034096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80160616"/>
        <c:crosses val="autoZero"/>
        <c:crossBetween val="midCat"/>
      </c:valAx>
      <c:valAx>
        <c:axId val="28016061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80034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0.43000000000000005</c:v>
                </c:pt>
                <c:pt idx="1">
                  <c:v>0.44500000000000001</c:v>
                </c:pt>
                <c:pt idx="2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1096936"/>
        <c:axId val="221096544"/>
      </c:barChart>
      <c:catAx>
        <c:axId val="221096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096544"/>
        <c:crosses val="autoZero"/>
        <c:auto val="1"/>
        <c:lblAlgn val="ctr"/>
        <c:lblOffset val="100"/>
        <c:noMultiLvlLbl val="0"/>
      </c:catAx>
      <c:valAx>
        <c:axId val="2210965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2109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6.9</c:v>
                </c:pt>
                <c:pt idx="1">
                  <c:v>7.1</c:v>
                </c:pt>
                <c:pt idx="2">
                  <c:v>7</c:v>
                </c:pt>
                <c:pt idx="3">
                  <c:v>7</c:v>
                </c:pt>
                <c:pt idx="4">
                  <c:v>6.8</c:v>
                </c:pt>
                <c:pt idx="5">
                  <c:v>7.1</c:v>
                </c:pt>
                <c:pt idx="6">
                  <c:v>7.1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161792"/>
        <c:axId val="280162184"/>
      </c:lineChart>
      <c:catAx>
        <c:axId val="28016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80162184"/>
        <c:crosses val="autoZero"/>
        <c:auto val="1"/>
        <c:lblAlgn val="ctr"/>
        <c:lblOffset val="100"/>
        <c:noMultiLvlLbl val="0"/>
      </c:catAx>
      <c:valAx>
        <c:axId val="280162184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8016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12.5</c:v>
                </c:pt>
                <c:pt idx="1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44.5</c:v>
                </c:pt>
                <c:pt idx="1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43</c:v>
                </c:pt>
                <c:pt idx="1">
                  <c:v>40.6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0163360"/>
        <c:axId val="280163752"/>
      </c:barChart>
      <c:catAx>
        <c:axId val="28016336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80163752"/>
        <c:crosses val="autoZero"/>
        <c:auto val="1"/>
        <c:lblAlgn val="ctr"/>
        <c:lblOffset val="100"/>
        <c:noMultiLvlLbl val="0"/>
      </c:catAx>
      <c:valAx>
        <c:axId val="28016375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8016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26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6.807903402854012</c:v>
                </c:pt>
                <c:pt idx="1">
                  <c:v>6.9480000000000013</c:v>
                </c:pt>
                <c:pt idx="2">
                  <c:v>7.1699999999999928</c:v>
                </c:pt>
                <c:pt idx="3">
                  <c:v>7.365000000000002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362440"/>
        <c:axId val="279362832"/>
      </c:scatterChart>
      <c:valAx>
        <c:axId val="279362440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79362832"/>
        <c:crosses val="autoZero"/>
        <c:crossBetween val="midCat"/>
      </c:valAx>
      <c:valAx>
        <c:axId val="279362832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79362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regolarità nelle lettura dei contatori da parte del personale incaricato</c:v>
                </c:pt>
                <c:pt idx="1">
                  <c:v>La chiarezza e la facilità di lettura delle bollette</c:v>
                </c:pt>
                <c:pt idx="2">
                  <c:v>La correttezza degli importi riportati nelle bollette</c:v>
                </c:pt>
                <c:pt idx="3">
                  <c:v>L’invio regolare delle fatture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0.74900000000000022</c:v>
                </c:pt>
                <c:pt idx="1">
                  <c:v>0.84600000000000009</c:v>
                </c:pt>
                <c:pt idx="2">
                  <c:v>0.8859999999999999</c:v>
                </c:pt>
                <c:pt idx="3">
                  <c:v>0.90500000000000003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regolarità nelle lettura dei contatori da parte del personale incaricato</c:v>
                </c:pt>
                <c:pt idx="1">
                  <c:v>La chiarezza e la facilità di lettura delle bollette</c:v>
                </c:pt>
                <c:pt idx="2">
                  <c:v>La correttezza degli importi riportati nelle bollette</c:v>
                </c:pt>
                <c:pt idx="3">
                  <c:v>L’invio regolare delle fatture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0.84000000000000008</c:v>
                </c:pt>
                <c:pt idx="1">
                  <c:v>0.82700000000000007</c:v>
                </c:pt>
                <c:pt idx="2">
                  <c:v>0.84700000000000009</c:v>
                </c:pt>
                <c:pt idx="3">
                  <c:v>0.91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regolarità nelle lettura dei contatori da parte del personale incaricato</c:v>
                </c:pt>
                <c:pt idx="1">
                  <c:v>La chiarezza e la facilità di lettura delle bollette</c:v>
                </c:pt>
                <c:pt idx="2">
                  <c:v>La correttezza degli importi riportati nelle bollette</c:v>
                </c:pt>
                <c:pt idx="3">
                  <c:v>L’invio regolare delle fatture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0">
                  <c:v>0.82099999999999995</c:v>
                </c:pt>
                <c:pt idx="1">
                  <c:v>0.80600000000000005</c:v>
                </c:pt>
                <c:pt idx="2">
                  <c:v>0.78400000000000003</c:v>
                </c:pt>
                <c:pt idx="3">
                  <c:v>0.90200000000000002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79363616"/>
        <c:axId val="279364008"/>
      </c:barChart>
      <c:catAx>
        <c:axId val="279363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79364008"/>
        <c:crosses val="autoZero"/>
        <c:auto val="1"/>
        <c:lblAlgn val="ctr"/>
        <c:lblOffset val="100"/>
        <c:noMultiLvlLbl val="0"/>
      </c:catAx>
      <c:valAx>
        <c:axId val="279364008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7936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353E-4"/>
          <c:y val="2.1647050802389718E-2"/>
          <c:w val="0.81925070220070173"/>
          <c:h val="6.030578691655933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0.27100000000000002</c:v>
                </c:pt>
                <c:pt idx="1">
                  <c:v>0.47000000000000003</c:v>
                </c:pt>
                <c:pt idx="2">
                  <c:v>0.25900000000000001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79365184"/>
        <c:axId val="279365576"/>
      </c:barChart>
      <c:catAx>
        <c:axId val="279365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79365576"/>
        <c:crosses val="autoZero"/>
        <c:auto val="1"/>
        <c:lblAlgn val="ctr"/>
        <c:lblOffset val="100"/>
        <c:noMultiLvlLbl val="0"/>
      </c:catAx>
      <c:valAx>
        <c:axId val="2793655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793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6.3</c:v>
                </c:pt>
                <c:pt idx="1">
                  <c:v>6.5</c:v>
                </c:pt>
                <c:pt idx="2">
                  <c:v>6.1</c:v>
                </c:pt>
                <c:pt idx="3">
                  <c:v>6.3</c:v>
                </c:pt>
                <c:pt idx="4">
                  <c:v>6.3</c:v>
                </c:pt>
                <c:pt idx="5">
                  <c:v>6.4</c:v>
                </c:pt>
                <c:pt idx="6">
                  <c:v>6.2</c:v>
                </c:pt>
                <c:pt idx="7">
                  <c:v>6.2</c:v>
                </c:pt>
                <c:pt idx="8">
                  <c:v>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346832"/>
        <c:axId val="172347224"/>
      </c:lineChart>
      <c:catAx>
        <c:axId val="17234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72347224"/>
        <c:crosses val="autoZero"/>
        <c:auto val="1"/>
        <c:lblAlgn val="ctr"/>
        <c:lblOffset val="100"/>
        <c:noMultiLvlLbl val="0"/>
      </c:catAx>
      <c:valAx>
        <c:axId val="172347224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7234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25.9</c:v>
                </c:pt>
                <c:pt idx="1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47</c:v>
                </c:pt>
                <c:pt idx="1">
                  <c:v>44.1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27.1</c:v>
                </c:pt>
                <c:pt idx="1">
                  <c:v>24.8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2348400"/>
        <c:axId val="172348792"/>
      </c:barChart>
      <c:catAx>
        <c:axId val="17234840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172348792"/>
        <c:crosses val="autoZero"/>
        <c:auto val="1"/>
        <c:lblAlgn val="ctr"/>
        <c:lblOffset val="100"/>
        <c:noMultiLvlLbl val="0"/>
      </c:catAx>
      <c:valAx>
        <c:axId val="17234879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17234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07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BDFC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48E-3"/>
                  <c:y val="7.006919460681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0.52500000000000002</c:v>
                </c:pt>
                <c:pt idx="1">
                  <c:v>0.34200000000000008</c:v>
                </c:pt>
                <c:pt idx="2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0998624"/>
        <c:axId val="220999016"/>
      </c:barChart>
      <c:catAx>
        <c:axId val="220998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0999016"/>
        <c:crosses val="autoZero"/>
        <c:auto val="1"/>
        <c:lblAlgn val="ctr"/>
        <c:lblOffset val="100"/>
        <c:noMultiLvlLbl val="0"/>
      </c:catAx>
      <c:valAx>
        <c:axId val="2209990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09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0.8600000000000001</c:v>
                </c:pt>
                <c:pt idx="1">
                  <c:v>0.12000000000000001</c:v>
                </c:pt>
                <c:pt idx="2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2349576"/>
        <c:axId val="172349968"/>
      </c:barChart>
      <c:catAx>
        <c:axId val="172349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2349968"/>
        <c:crosses val="autoZero"/>
        <c:auto val="1"/>
        <c:lblAlgn val="ctr"/>
        <c:lblOffset val="100"/>
        <c:noMultiLvlLbl val="0"/>
      </c:catAx>
      <c:valAx>
        <c:axId val="1723499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7234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7.8</c:v>
                </c:pt>
                <c:pt idx="1">
                  <c:v>7.4</c:v>
                </c:pt>
                <c:pt idx="2">
                  <c:v>7.9</c:v>
                </c:pt>
                <c:pt idx="3">
                  <c:v>7.7</c:v>
                </c:pt>
                <c:pt idx="4">
                  <c:v>8</c:v>
                </c:pt>
                <c:pt idx="5">
                  <c:v>8</c:v>
                </c:pt>
                <c:pt idx="6">
                  <c:v>7.9</c:v>
                </c:pt>
                <c:pt idx="7">
                  <c:v>8.2000000000000011</c:v>
                </c:pt>
                <c:pt idx="8">
                  <c:v>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689272"/>
        <c:axId val="280689664"/>
      </c:lineChart>
      <c:catAx>
        <c:axId val="28068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80689664"/>
        <c:crosses val="autoZero"/>
        <c:auto val="1"/>
        <c:lblAlgn val="ctr"/>
        <c:lblOffset val="100"/>
        <c:noMultiLvlLbl val="0"/>
      </c:catAx>
      <c:valAx>
        <c:axId val="280689664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80689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578E-3"/>
                  <c:y val="-2.39144803119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12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86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0690840"/>
        <c:axId val="278945168"/>
      </c:barChart>
      <c:catAx>
        <c:axId val="28069084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78945168"/>
        <c:crosses val="autoZero"/>
        <c:auto val="1"/>
        <c:lblAlgn val="ctr"/>
        <c:lblOffset val="100"/>
        <c:noMultiLvlLbl val="0"/>
      </c:catAx>
      <c:valAx>
        <c:axId val="27894516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8069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28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2067144054700999E-2"/>
                  <c:y val="-4.97926650953187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807674389642019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52E-2"/>
                  <c:y val="-5.56506256947680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8.5949999999999971</c:v>
                </c:pt>
                <c:pt idx="1">
                  <c:v>8.7900000000000009</c:v>
                </c:pt>
                <c:pt idx="2">
                  <c:v>8.82</c:v>
                </c:pt>
                <c:pt idx="3">
                  <c:v>9.0150000000000006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945560"/>
        <c:axId val="278946344"/>
      </c:scatterChart>
      <c:valAx>
        <c:axId val="278945560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78946344"/>
        <c:crosses val="autoZero"/>
        <c:crossBetween val="midCat"/>
      </c:valAx>
      <c:valAx>
        <c:axId val="278946344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78945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 tempi di attesa al telefono per parlare con l’operatore</c:v>
                </c:pt>
                <c:pt idx="1">
                  <c:v>La facilità di seguire le indicazioni date dal risponditore automatico</c:v>
                </c:pt>
                <c:pt idx="2">
                  <c:v>La chiarezza delle informazioni fornite dall’operatore</c:v>
                </c:pt>
                <c:pt idx="3">
                  <c:v>La cortesia e disponibilità dell’operatore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0.96000000000000008</c:v>
                </c:pt>
                <c:pt idx="1">
                  <c:v>0.99</c:v>
                </c:pt>
                <c:pt idx="2">
                  <c:v>0.97500000000000009</c:v>
                </c:pt>
                <c:pt idx="3">
                  <c:v>0.97500000000000009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 tempi di attesa al telefono per parlare con l’operatore</c:v>
                </c:pt>
                <c:pt idx="1">
                  <c:v>La facilità di seguire le indicazioni date dal risponditore automatico</c:v>
                </c:pt>
                <c:pt idx="2">
                  <c:v>La chiarezza delle informazioni fornite dall’operatore</c:v>
                </c:pt>
                <c:pt idx="3">
                  <c:v>La cortesia e disponibilità dell’operatore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0.95000000000000007</c:v>
                </c:pt>
                <c:pt idx="1">
                  <c:v>0.97000000000000008</c:v>
                </c:pt>
                <c:pt idx="2">
                  <c:v>0.97500000000000009</c:v>
                </c:pt>
                <c:pt idx="3">
                  <c:v>0.97500000000000009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 tempi di attesa al telefono per parlare con l’operatore</c:v>
                </c:pt>
                <c:pt idx="1">
                  <c:v>La facilità di seguire le indicazioni date dal risponditore automatico</c:v>
                </c:pt>
                <c:pt idx="2">
                  <c:v>La chiarezza delle informazioni fornite dall’operatore</c:v>
                </c:pt>
                <c:pt idx="3">
                  <c:v>La cortesia e disponibilità dell’operatore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0">
                  <c:v>0.88500000000000001</c:v>
                </c:pt>
                <c:pt idx="1">
                  <c:v>0.91500000000000004</c:v>
                </c:pt>
                <c:pt idx="2">
                  <c:v>0.94499999999999995</c:v>
                </c:pt>
                <c:pt idx="3">
                  <c:v>0.95500000000000007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78947128"/>
        <c:axId val="278947520"/>
      </c:barChart>
      <c:catAx>
        <c:axId val="278947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78947520"/>
        <c:crosses val="autoZero"/>
        <c:auto val="1"/>
        <c:lblAlgn val="ctr"/>
        <c:lblOffset val="100"/>
        <c:noMultiLvlLbl val="0"/>
      </c:catAx>
      <c:valAx>
        <c:axId val="278947520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7894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38E-4"/>
          <c:y val="2.1647050802389729E-2"/>
          <c:w val="0.81925070220070173"/>
          <c:h val="6.030578691655934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0.74500000000000011</c:v>
                </c:pt>
                <c:pt idx="1">
                  <c:v>0.16500000000000001</c:v>
                </c:pt>
                <c:pt idx="2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78948696"/>
        <c:axId val="283107160"/>
      </c:barChart>
      <c:catAx>
        <c:axId val="278948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3107160"/>
        <c:crosses val="autoZero"/>
        <c:auto val="1"/>
        <c:lblAlgn val="ctr"/>
        <c:lblOffset val="100"/>
        <c:noMultiLvlLbl val="0"/>
      </c:catAx>
      <c:valAx>
        <c:axId val="2831071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7894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8.1</c:v>
                </c:pt>
                <c:pt idx="1">
                  <c:v>8</c:v>
                </c:pt>
                <c:pt idx="2">
                  <c:v>8.1</c:v>
                </c:pt>
                <c:pt idx="3">
                  <c:v>8.2000000000000011</c:v>
                </c:pt>
                <c:pt idx="4">
                  <c:v>8.4</c:v>
                </c:pt>
                <c:pt idx="5">
                  <c:v>8.6</c:v>
                </c:pt>
                <c:pt idx="6">
                  <c:v>8.3000000000000007</c:v>
                </c:pt>
                <c:pt idx="7">
                  <c:v>8.1</c:v>
                </c:pt>
                <c:pt idx="8">
                  <c:v>8.2000000000000011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07944"/>
        <c:axId val="283108336"/>
      </c:lineChart>
      <c:catAx>
        <c:axId val="283107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83108336"/>
        <c:crosses val="autoZero"/>
        <c:auto val="1"/>
        <c:lblAlgn val="ctr"/>
        <c:lblOffset val="100"/>
        <c:noMultiLvlLbl val="0"/>
      </c:catAx>
      <c:valAx>
        <c:axId val="283108336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83107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</c:v>
                </c:pt>
                <c:pt idx="1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E-3"/>
                  <c:y val="-2.391448031198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16.5</c:v>
                </c:pt>
                <c:pt idx="1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74.5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2502440"/>
        <c:axId val="282502832"/>
      </c:barChart>
      <c:catAx>
        <c:axId val="28250244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82502832"/>
        <c:crosses val="autoZero"/>
        <c:auto val="1"/>
        <c:lblAlgn val="ctr"/>
        <c:lblOffset val="100"/>
        <c:noMultiLvlLbl val="0"/>
      </c:catAx>
      <c:valAx>
        <c:axId val="28250283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8250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5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2067144054701006E-2"/>
                  <c:y val="-4.979266509531877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807674389642020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575E-2"/>
                  <c:y val="-5.56506256947680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7.8100000000000005</c:v>
                </c:pt>
                <c:pt idx="1">
                  <c:v>8.6150000000000002</c:v>
                </c:pt>
                <c:pt idx="2">
                  <c:v>8.52</c:v>
                </c:pt>
                <c:pt idx="3">
                  <c:v>8.4500000000000117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503616"/>
        <c:axId val="282504008"/>
      </c:scatterChart>
      <c:valAx>
        <c:axId val="282503616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82504008"/>
        <c:crosses val="autoZero"/>
        <c:crossBetween val="midCat"/>
      </c:valAx>
      <c:valAx>
        <c:axId val="282504008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82503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rapidità con cui ACQUEDOTTO DEL FIORA ha effettuato l’intervento dopo la sua richiesta</c:v>
                </c:pt>
                <c:pt idx="1">
                  <c:v>Il rispetto degli orari degli appuntamenti da parte dei tecnici</c:v>
                </c:pt>
                <c:pt idx="2">
                  <c:v>La cortesia e la disponibilità dei tecnici che hanno svolto l’intervento</c:v>
                </c:pt>
                <c:pt idx="3">
                  <c:v>La comprensione del problema e capacità di risposta-risoluzione dei tecnici intervenuti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0.84500000000000008</c:v>
                </c:pt>
                <c:pt idx="1">
                  <c:v>0.97000000000000008</c:v>
                </c:pt>
                <c:pt idx="2">
                  <c:v>0.93500000000000005</c:v>
                </c:pt>
                <c:pt idx="3">
                  <c:v>0.93500000000000005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rapidità con cui ACQUEDOTTO DEL FIORA ha effettuato l’intervento dopo la sua richiesta</c:v>
                </c:pt>
                <c:pt idx="1">
                  <c:v>Il rispetto degli orari degli appuntamenti da parte dei tecnici</c:v>
                </c:pt>
                <c:pt idx="2">
                  <c:v>La cortesia e la disponibilità dei tecnici che hanno svolto l’intervento</c:v>
                </c:pt>
                <c:pt idx="3">
                  <c:v>La comprensione del problema e capacità di risposta-risoluzione dei tecnici intervenuti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0.91500000000000004</c:v>
                </c:pt>
                <c:pt idx="1">
                  <c:v>0.95000000000000007</c:v>
                </c:pt>
                <c:pt idx="2">
                  <c:v>0.95000000000000007</c:v>
                </c:pt>
                <c:pt idx="3">
                  <c:v>0.91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rapidità con cui ACQUEDOTTO DEL FIORA ha effettuato l’intervento dopo la sua richiesta</c:v>
                </c:pt>
                <c:pt idx="1">
                  <c:v>Il rispetto degli orari degli appuntamenti da parte dei tecnici</c:v>
                </c:pt>
                <c:pt idx="2">
                  <c:v>La cortesia e la disponibilità dei tecnici che hanno svolto l’intervento</c:v>
                </c:pt>
                <c:pt idx="3">
                  <c:v>La comprensione del problema e capacità di risposta-risoluzione dei tecnici intervenuti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0">
                  <c:v>0.9</c:v>
                </c:pt>
                <c:pt idx="1">
                  <c:v>0.96000000000000008</c:v>
                </c:pt>
                <c:pt idx="2">
                  <c:v>0.97500000000000009</c:v>
                </c:pt>
                <c:pt idx="3">
                  <c:v>0.95000000000000007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2505184"/>
        <c:axId val="282505576"/>
      </c:barChart>
      <c:catAx>
        <c:axId val="282505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2505576"/>
        <c:crosses val="autoZero"/>
        <c:auto val="1"/>
        <c:lblAlgn val="ctr"/>
        <c:lblOffset val="100"/>
        <c:noMultiLvlLbl val="0"/>
      </c:catAx>
      <c:valAx>
        <c:axId val="282505576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8250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402E-4"/>
          <c:y val="2.1647050802389739E-2"/>
          <c:w val="0.81925070220070173"/>
          <c:h val="6.030578691655937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Foglio1!$A$2:$A$16</c:f>
              <c:strCache>
                <c:ptCount val="15"/>
                <c:pt idx="0">
                  <c:v>1°sem.2010</c:v>
                </c:pt>
                <c:pt idx="1">
                  <c:v>2°sem.2010</c:v>
                </c:pt>
                <c:pt idx="2">
                  <c:v>1°sem.2011</c:v>
                </c:pt>
                <c:pt idx="3">
                  <c:v>2°sem.2011</c:v>
                </c:pt>
                <c:pt idx="4">
                  <c:v>1°sem.2012</c:v>
                </c:pt>
                <c:pt idx="5">
                  <c:v>2°sem.2012</c:v>
                </c:pt>
                <c:pt idx="6">
                  <c:v>1°sem.2013</c:v>
                </c:pt>
                <c:pt idx="7">
                  <c:v>2°sem.2013</c:v>
                </c:pt>
                <c:pt idx="8">
                  <c:v>1°sem.2014</c:v>
                </c:pt>
                <c:pt idx="9">
                  <c:v>2°sem.2014</c:v>
                </c:pt>
                <c:pt idx="10">
                  <c:v>1°sem.2015</c:v>
                </c:pt>
                <c:pt idx="11">
                  <c:v>2°sem.2015</c:v>
                </c:pt>
                <c:pt idx="12">
                  <c:v>1°sem.2016</c:v>
                </c:pt>
                <c:pt idx="13">
                  <c:v>2°sem.2016</c:v>
                </c:pt>
                <c:pt idx="14">
                  <c:v>1° sem.2017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7.1</c:v>
                </c:pt>
                <c:pt idx="1">
                  <c:v>7.1</c:v>
                </c:pt>
                <c:pt idx="2">
                  <c:v>7.1</c:v>
                </c:pt>
                <c:pt idx="3">
                  <c:v>7.3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7.3</c:v>
                </c:pt>
                <c:pt idx="8">
                  <c:v>7.2</c:v>
                </c:pt>
                <c:pt idx="9">
                  <c:v>7.2</c:v>
                </c:pt>
                <c:pt idx="10">
                  <c:v>7</c:v>
                </c:pt>
                <c:pt idx="11">
                  <c:v>7.2</c:v>
                </c:pt>
                <c:pt idx="12">
                  <c:v>7.3</c:v>
                </c:pt>
                <c:pt idx="13">
                  <c:v>7.1</c:v>
                </c:pt>
                <c:pt idx="14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999800"/>
        <c:axId val="224292832"/>
      </c:lineChart>
      <c:catAx>
        <c:axId val="220999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24292832"/>
        <c:crosses val="autoZero"/>
        <c:auto val="1"/>
        <c:lblAlgn val="ctr"/>
        <c:lblOffset val="100"/>
        <c:noMultiLvlLbl val="0"/>
      </c:catAx>
      <c:valAx>
        <c:axId val="224292832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20999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0.62068965517241392</c:v>
                </c:pt>
                <c:pt idx="1">
                  <c:v>0.21674876847290647</c:v>
                </c:pt>
                <c:pt idx="2">
                  <c:v>0.16256157635467977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3182096"/>
        <c:axId val="283182488"/>
      </c:barChart>
      <c:catAx>
        <c:axId val="283182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3182488"/>
        <c:crosses val="autoZero"/>
        <c:auto val="1"/>
        <c:lblAlgn val="ctr"/>
        <c:lblOffset val="100"/>
        <c:noMultiLvlLbl val="0"/>
      </c:catAx>
      <c:valAx>
        <c:axId val="2831824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8318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7.5</c:v>
                </c:pt>
                <c:pt idx="1">
                  <c:v>7.4</c:v>
                </c:pt>
                <c:pt idx="2">
                  <c:v>7.6</c:v>
                </c:pt>
                <c:pt idx="3">
                  <c:v>7.5</c:v>
                </c:pt>
                <c:pt idx="4">
                  <c:v>7.8</c:v>
                </c:pt>
                <c:pt idx="5">
                  <c:v>7.9</c:v>
                </c:pt>
                <c:pt idx="6">
                  <c:v>8.1</c:v>
                </c:pt>
                <c:pt idx="7">
                  <c:v>7.8</c:v>
                </c:pt>
                <c:pt idx="8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84448"/>
        <c:axId val="279463200"/>
      </c:lineChart>
      <c:catAx>
        <c:axId val="28318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79463200"/>
        <c:crosses val="autoZero"/>
        <c:auto val="1"/>
        <c:lblAlgn val="ctr"/>
        <c:lblOffset val="100"/>
        <c:noMultiLvlLbl val="0"/>
      </c:catAx>
      <c:valAx>
        <c:axId val="279463200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8318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16.3</c:v>
                </c:pt>
                <c:pt idx="1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17E-3"/>
                  <c:y val="-2.3914480311980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21.7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62</c:v>
                </c:pt>
                <c:pt idx="1">
                  <c:v>70.5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9463592"/>
        <c:axId val="279463984"/>
      </c:barChart>
      <c:catAx>
        <c:axId val="27946359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79463984"/>
        <c:crosses val="autoZero"/>
        <c:auto val="1"/>
        <c:lblAlgn val="ctr"/>
        <c:lblOffset val="100"/>
        <c:noMultiLvlLbl val="0"/>
      </c:catAx>
      <c:valAx>
        <c:axId val="27946398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7946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5E-2"/>
                  <c:y val="-1.171592119889852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0999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644E-2"/>
                  <c:y val="-5.56506256947680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Foglio1!$A$2:$A$6</c:f>
              <c:numCache>
                <c:formatCode>0.0</c:formatCode>
                <c:ptCount val="5"/>
                <c:pt idx="0">
                  <c:v>7.2906403940886726</c:v>
                </c:pt>
                <c:pt idx="1">
                  <c:v>6.9950738916256174</c:v>
                </c:pt>
                <c:pt idx="2">
                  <c:v>7.4088669950738906</c:v>
                </c:pt>
                <c:pt idx="3">
                  <c:v>7.7339901477832509</c:v>
                </c:pt>
                <c:pt idx="4">
                  <c:v>7.354679802955661</c:v>
                </c:pt>
              </c:numCache>
            </c:numRef>
          </c:xVal>
          <c:yVal>
            <c:numRef>
              <c:f>Foglio1!$B$2:$B$6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464768"/>
        <c:axId val="279465160"/>
      </c:scatterChart>
      <c:valAx>
        <c:axId val="279464768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79465160"/>
        <c:crosses val="autoZero"/>
        <c:crossBetween val="midCat"/>
      </c:valAx>
      <c:valAx>
        <c:axId val="279465160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79464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La facilità di seguire le indicazioni dal risponditore automatico</c:v>
                </c:pt>
                <c:pt idx="1">
                  <c:v>I tempi di attesa al telefono per parlare con l’operatore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disponibilità dell’operatore</c:v>
                </c:pt>
                <c:pt idx="4">
                  <c:v>La chiarezza delle informazioni fornite dall’operatore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0.9064039408866994</c:v>
                </c:pt>
                <c:pt idx="1">
                  <c:v>0.85714285714285721</c:v>
                </c:pt>
                <c:pt idx="2">
                  <c:v>0.87192118226601012</c:v>
                </c:pt>
                <c:pt idx="3">
                  <c:v>0.90147783251231539</c:v>
                </c:pt>
                <c:pt idx="4">
                  <c:v>0.87684729064039435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La facilità di seguire le indicazioni dal risponditore automatico</c:v>
                </c:pt>
                <c:pt idx="1">
                  <c:v>I tempi di attesa al telefono per parlare con l’operatore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disponibilità dell’operatore</c:v>
                </c:pt>
                <c:pt idx="4">
                  <c:v>La chiarezza delle informazioni fornite dall’operatore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0.93500000000000005</c:v>
                </c:pt>
                <c:pt idx="1">
                  <c:v>0.89</c:v>
                </c:pt>
                <c:pt idx="2">
                  <c:v>0.93</c:v>
                </c:pt>
                <c:pt idx="3">
                  <c:v>0.93</c:v>
                </c:pt>
                <c:pt idx="4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La facilità di seguire le indicazioni dal risponditore automatico</c:v>
                </c:pt>
                <c:pt idx="1">
                  <c:v>I tempi di attesa al telefono per parlare con l’operatore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disponibilità dell’operatore</c:v>
                </c:pt>
                <c:pt idx="4">
                  <c:v>La chiarezza delle informazioni fornite dall’operatore</c:v>
                </c:pt>
              </c:strCache>
            </c:strRef>
          </c:cat>
          <c:val>
            <c:numRef>
              <c:f>Foglio1!$D$2:$D$6</c:f>
              <c:numCache>
                <c:formatCode>0.00%</c:formatCode>
                <c:ptCount val="5"/>
                <c:pt idx="0">
                  <c:v>0.92</c:v>
                </c:pt>
                <c:pt idx="1">
                  <c:v>0.9</c:v>
                </c:pt>
                <c:pt idx="2">
                  <c:v>0.92</c:v>
                </c:pt>
                <c:pt idx="3">
                  <c:v>0.93500000000000005</c:v>
                </c:pt>
                <c:pt idx="4" formatCode="General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79465944"/>
        <c:axId val="279466336"/>
      </c:barChart>
      <c:catAx>
        <c:axId val="2794659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79466336"/>
        <c:crosses val="autoZero"/>
        <c:auto val="1"/>
        <c:lblAlgn val="ctr"/>
        <c:lblOffset val="100"/>
        <c:noMultiLvlLbl val="0"/>
      </c:catAx>
      <c:valAx>
        <c:axId val="279466336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7946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567775371433438E-2"/>
          <c:y val="8.9777606409745497E-4"/>
          <c:w val="0.81925070220070173"/>
          <c:h val="6.0305786916559384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2478721439192E-3"/>
          <c:y val="0"/>
          <c:w val="0.99782372143634357"/>
          <c:h val="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21285">
              <a:noFill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C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  <c:spPr>
              <a:ln w="21285">
                <a:solidFill>
                  <a:srgbClr val="00B0F0"/>
                </a:solidFill>
              </a:ln>
            </c:spPr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7DD2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C459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7DD2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00B0F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B0F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4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20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9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6.25E-2"/>
                  <c:y val="-0.10480372267877004"/>
                </c:manualLayout>
              </c:layout>
              <c:tx>
                <c:strRef>
                  <c:f>Sheet1!$A$2</c:f>
                  <c:strCache>
                    <c:ptCount val="1"/>
                    <c:pt idx="0">
                      <c:v>La facilità di seguire le indicazioni dal risponditore automatico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{2DE2CA7B-32B7-46FA-9FD6-98E1796F9F76}</c15:txfldGUID>
                      <c15:f>Sheet1!$A$2</c15:f>
                      <c15:dlblFieldTableCache>
                        <c:ptCount val="1"/>
                        <c:pt idx="0">
                          <c:v>La facilità di seguire le indicazioni dal risponditore automatico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18200995156396763"/>
                  <c:y val="0.11660171923369159"/>
                </c:manualLayout>
              </c:layout>
              <c:tx>
                <c:strRef>
                  <c:f>Sheet1!$A$3</c:f>
                  <c:strCache>
                    <c:ptCount val="1"/>
                    <c:pt idx="0">
                      <c:v>I tempi di attesa al telefono per parlare con 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{6053F6A2-3A04-4661-96ED-DEE2E3603457}</c15:txfldGUID>
                      <c15:f>Sheet1!$A$3</c15:f>
                      <c15:dlblFieldTableCache>
                        <c:ptCount val="1"/>
                        <c:pt idx="0">
                          <c:v>I tempi di attesa al telefono per parlare con 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6.8201313159580085E-2"/>
                  <c:y val="0.14304099662809172"/>
                </c:manualLayout>
              </c:layout>
              <c:tx>
                <c:strRef>
                  <c:f>Sheet1!$A$4</c:f>
                  <c:strCache>
                    <c:ptCount val="1"/>
                    <c:pt idx="0">
                      <c:v>La competenza dell’operatore (comprensione della richiesta e capacità di risposta-risoluzione)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{BE4688EB-2E52-40E5-807B-9E01C3DA3ABE}</c15:txfldGUID>
                      <c15:f>Sheet1!$A$4</c15:f>
                      <c15:dlblFieldTableCache>
                        <c:ptCount val="1"/>
                        <c:pt idx="0">
                          <c:v>La competenza dell’operatore (comprensione della richiesta e capacità di risposta-risoluzione)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5.2144226334203108E-3"/>
                  <c:y val="-2.0225170636141585E-2"/>
                </c:manualLayout>
              </c:layout>
              <c:tx>
                <c:strRef>
                  <c:f>Sheet1!$A$5</c:f>
                  <c:strCache>
                    <c:ptCount val="1"/>
                    <c:pt idx="0">
                      <c:v>La cortesia e disponibilità dell’operatore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{CFD504F9-35E7-4CFA-87F9-85CFDC32A000}</c15:txfldGUID>
                      <c15:f>Sheet1!$A$5</c15:f>
                      <c15:dlblFieldTableCache>
                        <c:ptCount val="1"/>
                        <c:pt idx="0">
                          <c:v>La cortesia e disponibilità dell’operatore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0.1672377358615785"/>
                  <c:y val="9.5944793635444614E-2"/>
                </c:manualLayout>
              </c:layout>
              <c:tx>
                <c:strRef>
                  <c:f>Sheet1!$A$6</c:f>
                  <c:strCache>
                    <c:ptCount val="1"/>
                    <c:pt idx="0">
                      <c:v>La chiarezza delle informazioni fornite dall’operatore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{F038963C-90AB-44DD-8E63-7B54D00D6A7D}</c15:txfldGUID>
                      <c15:f>Sheet1!$A$6</c15:f>
                      <c15:dlblFieldTableCache>
                        <c:ptCount val="1"/>
                        <c:pt idx="0">
                          <c:v>La chiarezza delle informazioni fornite dall’operatore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9.6153846153846766E-3"/>
                  <c:y val="-3.493449781659388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{FDAB3389-7C24-4C12-9776-8903015C7691}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-0.23184294871794894"/>
                  <c:y val="-2.362754873981364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{E28B8188-3B3C-4B1C-92A9-6459ED28A915}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25473576620230165"/>
                  <c:y val="0.16089078384852548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{B951F49C-1FBB-460F-A7AD-15F3E39A3713}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0.11726996264889966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{0B2EE436-2FA8-484F-B91E-4BE45F117B5F}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0.31297307187563256"/>
                  <c:y val="-8.733647377047326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{D94B35F0-6684-4F84-B838-435A5D2272B9}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35821307793256713"/>
                  <c:y val="2.620087336244545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{54108F1F-4F0A-478D-A66F-2FBCF05B1731}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0.21265255905511807"/>
                  <c:y val="-0.1863173216885007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{D7A0B52D-1095-4D3B-A47D-29FBD66C66AC}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3411051383000203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{12511737-41DD-4259-B5F1-8037F845B769}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28706743387845834"/>
                  <c:y val="0.1018920560694106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{2FDAC002-BBA7-490A-9E1F-2254379FA119}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0.17660269028871367"/>
                  <c:y val="-4.657955965111347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{A3D1DB31-1D5D-4190-B84A-A8D8CF1AC7F8}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-9.3189228750252734E-2"/>
                  <c:y val="-9.315866084425075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{3FBE6949-D808-4045-B722-D274E2381727}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4.9172471229557924E-2"/>
                  <c:y val="-4.366812227074235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{5A5C2262-FF22-4C57-826B-16EEF9810B90}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0.42256990712699388"/>
                  <c:y val="-8.733624454148471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 algn="ctr" rtl="0">
                    <a:defRPr lang="it-IT" sz="1100" b="1" i="0" u="none" strike="noStrike" kern="1200" baseline="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Lucida Sans Unicode"/>
                      <a:cs typeface="Lucida Sans Unicode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{9A157C0B-8A24-446D-909E-0170BC8FB934}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39189102564102568"/>
                  <c:y val="0.11062568052355945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{69B12957-9C72-408E-AB86-32D7B5B85423}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0.10286051383000201"/>
                  <c:y val="9.0247223463879242E-2"/>
                </c:manualLayout>
              </c:layout>
              <c:tx>
                <c:rich>
                  <a:bodyPr/>
                  <a:lstStyle/>
                  <a:p>
                    <a:r>
                      <a:rPr lang="it-IT" sz="11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O</a:t>
                    </a:r>
                    <a:r>
                      <a:rPr lang="it-IT" dirty="0" smtClean="0"/>
                      <a:t>pportunità per lo sviluppo economico e sociale delle  comunità locali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22064897536846356"/>
                  <c:y val="-5.531295487627417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{164B350B-F7FC-427F-99EC-3CA767E6041B}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-0.11173871895820719"/>
                  <c:y val="-5.531295487627417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{B931ED69-349A-4894-86F6-3E2438872C86}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-0.22731564203513024"/>
                  <c:y val="-2.911208151382824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{EF309A3F-4284-4CDC-81AE-CB49886EEADE}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0.21233179386230724"/>
                  <c:y val="8.7336244541484746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{5933464B-CE85-4AAF-BAF8-4B5D95247B24}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-0.17150641025641114"/>
                  <c:y val="-5.240174672489082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{85A44919-CB12-41B8-BF09-0052D7CA04A1}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-0.15912666565717748"/>
                  <c:y val="-1.455626998590241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{5AD062D0-D593-483F-A00D-E3AC3468485E}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-6.4334872804361024E-2"/>
                  <c:y val="-3.493449781659388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{1EF41987-36E0-4B4A-A9F5-2D9DFF81B646}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-0.18567307692307602"/>
                  <c:y val="-2.32898944400508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{5746B3A6-E9B2-4E0B-8441-6528243BF8CB}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-2.0809357964870042E-2"/>
                  <c:y val="-1.455604075691411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{9DC427C2-F479-436A-92B9-BC723C20C645}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-9.1661619220674336E-3"/>
                  <c:y val="5.531295487627417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{7DAFF4D8-AC48-4C54-B80F-3D4930A71355}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22867807389460917"/>
                  <c:y val="9.898107714701606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{BB214C49-C720-42EB-A7B2-8A0F000D5D17}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10970358873410115"/>
                  <c:y val="0.1630276564774384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{64689592-2E8D-416B-9E31-228AA82D0150}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Sheet1!$B$2:$B$6</c:f>
              <c:numCache>
                <c:formatCode>0.00</c:formatCode>
                <c:ptCount val="5"/>
                <c:pt idx="0">
                  <c:v>8.7071240105540877</c:v>
                </c:pt>
                <c:pt idx="1">
                  <c:v>13.720316622691293</c:v>
                </c:pt>
                <c:pt idx="2">
                  <c:v>30.606860158311349</c:v>
                </c:pt>
                <c:pt idx="3">
                  <c:v>20.844327176781</c:v>
                </c:pt>
                <c:pt idx="4">
                  <c:v>26.121372031662272</c:v>
                </c:pt>
              </c:numCache>
            </c:numRef>
          </c:xVal>
          <c:yVal>
            <c:numRef>
              <c:f>Sheet1!$C$2:$C$6</c:f>
              <c:numCache>
                <c:formatCode>0.0</c:formatCode>
                <c:ptCount val="5"/>
                <c:pt idx="0">
                  <c:v>90.64039408866995</c:v>
                </c:pt>
                <c:pt idx="1">
                  <c:v>85.714285714285722</c:v>
                </c:pt>
                <c:pt idx="2">
                  <c:v>87.192118226600968</c:v>
                </c:pt>
                <c:pt idx="3">
                  <c:v>90.14778325123153</c:v>
                </c:pt>
                <c:pt idx="4">
                  <c:v>87.684729064039416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507928"/>
        <c:axId val="279508320"/>
      </c:scatterChart>
      <c:valAx>
        <c:axId val="279507928"/>
        <c:scaling>
          <c:orientation val="minMax"/>
          <c:max val="40"/>
          <c:min val="0"/>
        </c:scaling>
        <c:delete val="0"/>
        <c:axPos val="b"/>
        <c:numFmt formatCode="0.0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279508320"/>
        <c:crossesAt val="88.3"/>
        <c:crossBetween val="midCat"/>
        <c:majorUnit val="0.80000000000000104"/>
        <c:minorUnit val="0.05"/>
      </c:valAx>
      <c:valAx>
        <c:axId val="279508320"/>
        <c:scaling>
          <c:orientation val="minMax"/>
          <c:max val="96"/>
          <c:min val="80"/>
        </c:scaling>
        <c:delete val="0"/>
        <c:axPos val="l"/>
        <c:numFmt formatCode="0.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279507928"/>
        <c:crossesAt val="20"/>
        <c:crossBetween val="midCat"/>
        <c:majorUnit val="1"/>
        <c:minorUnit val="1"/>
      </c:valAx>
      <c:spPr>
        <a:noFill/>
        <a:ln w="25400">
          <a:solidFill>
            <a:srgbClr val="00B0F0"/>
          </a:solidFill>
        </a:ln>
      </c:spPr>
    </c:plotArea>
    <c:plotVisOnly val="1"/>
    <c:dispBlanksAs val="gap"/>
    <c:showDLblsOverMax val="0"/>
  </c:chart>
  <c:spPr>
    <a:noFill/>
    <a:ln w="285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322" b="1" i="0" u="none" strike="noStrike" baseline="0">
          <a:solidFill>
            <a:schemeClr val="tx1"/>
          </a:solidFill>
          <a:latin typeface="Lucida Sans Unicode"/>
          <a:ea typeface="Lucida Sans Unicode"/>
          <a:cs typeface="Lucida Sans Unicode"/>
        </a:defRPr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0.6268656716417913</c:v>
                </c:pt>
                <c:pt idx="1">
                  <c:v>0.30348258706467679</c:v>
                </c:pt>
                <c:pt idx="2">
                  <c:v>6.9651741293532354E-2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0033312"/>
        <c:axId val="280032136"/>
      </c:barChart>
      <c:catAx>
        <c:axId val="280033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0032136"/>
        <c:crosses val="autoZero"/>
        <c:auto val="1"/>
        <c:lblAlgn val="ctr"/>
        <c:lblOffset val="100"/>
        <c:noMultiLvlLbl val="0"/>
      </c:catAx>
      <c:valAx>
        <c:axId val="2800321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800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7.9</c:v>
                </c:pt>
                <c:pt idx="1">
                  <c:v>7.6</c:v>
                </c:pt>
                <c:pt idx="2">
                  <c:v>8</c:v>
                </c:pt>
                <c:pt idx="3">
                  <c:v>7.7</c:v>
                </c:pt>
                <c:pt idx="4">
                  <c:v>7.7</c:v>
                </c:pt>
                <c:pt idx="5">
                  <c:v>8.3000000000000007</c:v>
                </c:pt>
                <c:pt idx="6">
                  <c:v>8</c:v>
                </c:pt>
                <c:pt idx="7">
                  <c:v>8</c:v>
                </c:pt>
                <c:pt idx="8">
                  <c:v>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934488"/>
        <c:axId val="284934880"/>
      </c:lineChart>
      <c:catAx>
        <c:axId val="28493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84934880"/>
        <c:crosses val="autoZero"/>
        <c:auto val="1"/>
        <c:lblAlgn val="ctr"/>
        <c:lblOffset val="100"/>
        <c:noMultiLvlLbl val="0"/>
      </c:catAx>
      <c:valAx>
        <c:axId val="284934880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84934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34E-3"/>
                  <c:y val="-2.391448031198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30.3</c:v>
                </c:pt>
                <c:pt idx="1">
                  <c:v>22.3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62.7</c:v>
                </c:pt>
                <c:pt idx="1">
                  <c:v>69.3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4936056"/>
        <c:axId val="172653160"/>
      </c:barChart>
      <c:catAx>
        <c:axId val="28493605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172653160"/>
        <c:crosses val="autoZero"/>
        <c:auto val="1"/>
        <c:lblAlgn val="ctr"/>
        <c:lblOffset val="100"/>
        <c:noMultiLvlLbl val="0"/>
      </c:catAx>
      <c:valAx>
        <c:axId val="17265316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8493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411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57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52E-2"/>
                  <c:y val="-4.979266509531872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Foglio1!$A$2:$A$7</c:f>
              <c:numCache>
                <c:formatCode>0.0</c:formatCode>
                <c:ptCount val="6"/>
                <c:pt idx="0">
                  <c:v>7.2039800995024867</c:v>
                </c:pt>
                <c:pt idx="1">
                  <c:v>7.5820895522388083</c:v>
                </c:pt>
                <c:pt idx="2">
                  <c:v>8.0646766169154223</c:v>
                </c:pt>
                <c:pt idx="3">
                  <c:v>8.5074626865671643</c:v>
                </c:pt>
                <c:pt idx="4">
                  <c:v>8.08955223880597</c:v>
                </c:pt>
                <c:pt idx="5" formatCode="General">
                  <c:v>7.9502487562189108</c:v>
                </c:pt>
              </c:numCache>
            </c:numRef>
          </c:xVal>
          <c:y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653944"/>
        <c:axId val="172654336"/>
      </c:scatterChart>
      <c:valAx>
        <c:axId val="172653944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172654336"/>
        <c:crosses val="autoZero"/>
        <c:crossBetween val="midCat"/>
      </c:valAx>
      <c:valAx>
        <c:axId val="17265433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2653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4601924759425E-3"/>
          <c:y val="0.15444517464161236"/>
          <c:w val="0.98588003062117247"/>
          <c:h val="0.612946019180543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Molto soddisfatti (8-9-10)</c:v>
                </c:pt>
              </c:strCache>
            </c:strRef>
          </c:tx>
          <c:spPr>
            <a:solidFill>
              <a:srgbClr val="007DD2"/>
            </a:solidFill>
            <a:ln>
              <a:solidFill>
                <a:srgbClr val="007DD2"/>
              </a:solidFill>
            </a:ln>
          </c:spPr>
          <c:invertIfNegative val="0"/>
          <c:dLbls>
            <c:dLbl>
              <c:idx val="11"/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solidFill>
                  <a:schemeClr val="bg1"/>
                </a:solidFill>
                <a:ln>
                  <a:solidFill>
                    <a:srgbClr val="007DD2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Foglio1!$A$2:$A$14</c:f>
              <c:strCache>
                <c:ptCount val="13"/>
                <c:pt idx="0">
                  <c:v>1°sem.2011</c:v>
                </c:pt>
                <c:pt idx="1">
                  <c:v>2°sem.2011</c:v>
                </c:pt>
                <c:pt idx="2">
                  <c:v>1°sem.2012</c:v>
                </c:pt>
                <c:pt idx="3">
                  <c:v>2°sem.2012</c:v>
                </c:pt>
                <c:pt idx="4">
                  <c:v>1°sem.2013</c:v>
                </c:pt>
                <c:pt idx="5">
                  <c:v>2°sem.2013</c:v>
                </c:pt>
                <c:pt idx="6">
                  <c:v>1°sem.2014</c:v>
                </c:pt>
                <c:pt idx="7">
                  <c:v>2°sem.2014</c:v>
                </c:pt>
                <c:pt idx="8">
                  <c:v>1°sem.2015</c:v>
                </c:pt>
                <c:pt idx="9">
                  <c:v>2°sem.2015</c:v>
                </c:pt>
                <c:pt idx="10">
                  <c:v>1°sem.2016</c:v>
                </c:pt>
                <c:pt idx="11">
                  <c:v>2°sem.2016</c:v>
                </c:pt>
                <c:pt idx="12">
                  <c:v>1° sem.2017</c:v>
                </c:pt>
              </c:strCache>
            </c:strRef>
          </c:cat>
          <c:val>
            <c:numRef>
              <c:f>Foglio1!$B$2:$B$14</c:f>
              <c:numCache>
                <c:formatCode>General</c:formatCode>
                <c:ptCount val="13"/>
                <c:pt idx="0">
                  <c:v>46</c:v>
                </c:pt>
                <c:pt idx="1">
                  <c:v>52</c:v>
                </c:pt>
                <c:pt idx="2">
                  <c:v>47</c:v>
                </c:pt>
                <c:pt idx="3">
                  <c:v>48</c:v>
                </c:pt>
                <c:pt idx="4">
                  <c:v>46</c:v>
                </c:pt>
                <c:pt idx="5">
                  <c:v>48</c:v>
                </c:pt>
                <c:pt idx="6">
                  <c:v>47</c:v>
                </c:pt>
                <c:pt idx="7">
                  <c:v>46</c:v>
                </c:pt>
                <c:pt idx="8">
                  <c:v>44.4</c:v>
                </c:pt>
                <c:pt idx="9">
                  <c:v>53.6</c:v>
                </c:pt>
                <c:pt idx="10">
                  <c:v>53.3</c:v>
                </c:pt>
                <c:pt idx="11">
                  <c:v>49.2</c:v>
                </c:pt>
                <c:pt idx="12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294400"/>
        <c:axId val="224294792"/>
      </c:barChart>
      <c:catAx>
        <c:axId val="2242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05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24294792"/>
        <c:crosses val="autoZero"/>
        <c:auto val="1"/>
        <c:lblAlgn val="ctr"/>
        <c:lblOffset val="100"/>
        <c:tickLblSkip val="1"/>
        <c:noMultiLvlLbl val="0"/>
      </c:catAx>
      <c:valAx>
        <c:axId val="224294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429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I tempi di attesa per parlare con l’operatore di sportello</c:v>
                </c:pt>
                <c:pt idx="1">
                  <c:v>I tempi con cui l’operatore ha gestito la sua richiesta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la disponibilità dell’operatore</c:v>
                </c:pt>
                <c:pt idx="4">
                  <c:v>La chiarezza delle informazioni fornite dall’operatore</c:v>
                </c:pt>
                <c:pt idx="5">
                  <c:v>L accoglienza/il confort dei locali dedicati al pubblico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0.84577114427860722</c:v>
                </c:pt>
                <c:pt idx="1">
                  <c:v>0.89552238805970141</c:v>
                </c:pt>
                <c:pt idx="2">
                  <c:v>0.93532338308457719</c:v>
                </c:pt>
                <c:pt idx="3">
                  <c:v>0.97512437810945274</c:v>
                </c:pt>
                <c:pt idx="4">
                  <c:v>0.9502487562189057</c:v>
                </c:pt>
                <c:pt idx="5">
                  <c:v>0.99004975124378136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I tempi di attesa per parlare con l’operatore di sportello</c:v>
                </c:pt>
                <c:pt idx="1">
                  <c:v>I tempi con cui l’operatore ha gestito la sua richiesta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la disponibilità dell’operatore</c:v>
                </c:pt>
                <c:pt idx="4">
                  <c:v>La chiarezza delle informazioni fornite dall’operatore</c:v>
                </c:pt>
                <c:pt idx="5">
                  <c:v>L accoglienza/il confort dei locali dedicati al pubblico</c:v>
                </c:pt>
              </c:strCache>
            </c:strRef>
          </c:cat>
          <c:val>
            <c:numRef>
              <c:f>Foglio1!$C$2:$C$7</c:f>
              <c:numCache>
                <c:formatCode>0.0%</c:formatCode>
                <c:ptCount val="6"/>
                <c:pt idx="0">
                  <c:v>0.94399999999999995</c:v>
                </c:pt>
                <c:pt idx="1">
                  <c:v>0.94399999999999995</c:v>
                </c:pt>
                <c:pt idx="2">
                  <c:v>0.94399999999999995</c:v>
                </c:pt>
                <c:pt idx="3">
                  <c:v>0.94899999999999995</c:v>
                </c:pt>
                <c:pt idx="4">
                  <c:v>0.93500000000000005</c:v>
                </c:pt>
                <c:pt idx="5">
                  <c:v>0.92600000000000005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I tempi di attesa per parlare con l’operatore di sportello</c:v>
                </c:pt>
                <c:pt idx="1">
                  <c:v>I tempi con cui l’operatore ha gestito la sua richiesta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la disponibilità dell’operatore</c:v>
                </c:pt>
                <c:pt idx="4">
                  <c:v>La chiarezza delle informazioni fornite dall’operatore</c:v>
                </c:pt>
                <c:pt idx="5">
                  <c:v>L accoglienza/il confort dei locali dedicati al pubblico</c:v>
                </c:pt>
              </c:strCache>
            </c:strRef>
          </c:cat>
          <c:val>
            <c:numRef>
              <c:f>Foglio1!$D$2:$D$7</c:f>
              <c:numCache>
                <c:formatCode>0.00%</c:formatCode>
                <c:ptCount val="6"/>
                <c:pt idx="0">
                  <c:v>0.93</c:v>
                </c:pt>
                <c:pt idx="1">
                  <c:v>0.97500000000000009</c:v>
                </c:pt>
                <c:pt idx="2">
                  <c:v>0.96500000000000008</c:v>
                </c:pt>
                <c:pt idx="3">
                  <c:v>0.97500000000000009</c:v>
                </c:pt>
                <c:pt idx="4">
                  <c:v>0.95500000000000007</c:v>
                </c:pt>
                <c:pt idx="5" formatCode="0%">
                  <c:v>0.96000000000000008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2721920"/>
        <c:axId val="282722312"/>
      </c:barChart>
      <c:catAx>
        <c:axId val="282721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2722312"/>
        <c:crosses val="autoZero"/>
        <c:auto val="1"/>
        <c:lblAlgn val="ctr"/>
        <c:lblOffset val="100"/>
        <c:noMultiLvlLbl val="0"/>
      </c:catAx>
      <c:valAx>
        <c:axId val="282722312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827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567775371433441E-2"/>
          <c:y val="8.9777606409745497E-4"/>
          <c:w val="0.81925070220070173"/>
          <c:h val="6.0305786916559384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2478721439192E-3"/>
          <c:y val="0"/>
          <c:w val="0.99782372143634357"/>
          <c:h val="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21285">
              <a:noFill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  <c:spPr>
              <a:ln w="21285">
                <a:solidFill>
                  <a:srgbClr val="00B0F0"/>
                </a:solidFill>
              </a:ln>
            </c:spPr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C459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C00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B0F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4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20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9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0.23106927049516696"/>
                  <c:y val="-2.2328940015195572E-2"/>
                </c:manualLayout>
              </c:layout>
              <c:tx>
                <c:strRef>
                  <c:f>Sheet1!$A$2</c:f>
                  <c:strCache>
                    <c:ptCount val="1"/>
                    <c:pt idx="0">
                      <c:v>I tempi di attesa per parlare con l’operatore di sportello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{6924D500-8436-42C7-BE69-8607C02ABF79}</c15:txfldGUID>
                      <c15:f>Sheet1!$A$2</c15:f>
                      <c15:dlblFieldTableCache>
                        <c:ptCount val="1"/>
                        <c:pt idx="0">
                          <c:v>I tempi di attesa per parlare con l’operatore di sportello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15742706113071991"/>
                  <c:y val="-9.250481925441284E-2"/>
                </c:manualLayout>
              </c:layout>
              <c:tx>
                <c:strRef>
                  <c:f>Sheet1!$A$3</c:f>
                  <c:strCache>
                    <c:ptCount val="1"/>
                    <c:pt idx="0">
                      <c:v>I tempi con cui l’operatore ha gestito la sua richiesta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{B906E173-5F69-4093-983E-99FABB1CDEE6}</c15:txfldGUID>
                      <c15:f>Sheet1!$A$3</c15:f>
                      <c15:dlblFieldTableCache>
                        <c:ptCount val="1"/>
                        <c:pt idx="0">
                          <c:v>I tempi con cui l’operatore ha gestito la sua richiesta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1.727932514747052E-2"/>
                  <c:y val="-0.14085233302146843"/>
                </c:manualLayout>
              </c:layout>
              <c:tx>
                <c:strRef>
                  <c:f>Sheet1!$A$4</c:f>
                  <c:strCache>
                    <c:ptCount val="1"/>
                    <c:pt idx="0">
                      <c:v>La competenza dell’operatore (comprensione della richiesta e capacità di risposta-risoluzione)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{7A7C4FE0-9C57-454A-B4CA-E58F2860B7A8}</c15:txfldGUID>
                      <c15:f>Sheet1!$A$4</c15:f>
                      <c15:dlblFieldTableCache>
                        <c:ptCount val="1"/>
                        <c:pt idx="0">
                          <c:v>La competenza dell’operatore (comprensione della richiesta e capacità di risposta-risoluzione)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6.6778732831975982E-2"/>
                  <c:y val="-0.11200035163289523"/>
                </c:manualLayout>
              </c:layout>
              <c:tx>
                <c:strRef>
                  <c:f>Sheet1!$A$6</c:f>
                  <c:strCache>
                    <c:ptCount val="1"/>
                    <c:pt idx="0">
                      <c:v>La chiarezza delle informazioni fornite dall’operatore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{9FE1E5E4-3DCC-4B6C-B53E-62CBED176A7E}</c15:txfldGUID>
                      <c15:f>Sheet1!$A$6</c15:f>
                      <c15:dlblFieldTableCache>
                        <c:ptCount val="1"/>
                        <c:pt idx="0">
                          <c:v>La chiarezza delle informazioni fornite dall’operatore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0.1198277473539371"/>
                  <c:y val="8.9777906151692233E-2"/>
                </c:manualLayout>
              </c:layout>
              <c:tx>
                <c:strRef>
                  <c:f>Sheet1!$A$7</c:f>
                  <c:strCache>
                    <c:ptCount val="1"/>
                    <c:pt idx="0">
                      <c:v>L'accoglienza/il comfort dei locali dedicati al pubblico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{1C5565EB-BC5D-4F31-A0BF-5335B9583603}</c15:txfldGUID>
                      <c15:f>Sheet1!$A$7</c15:f>
                      <c15:dlblFieldTableCache>
                        <c:ptCount val="1"/>
                        <c:pt idx="0">
                          <c:v>L'accoglienza/il comfort dei locali dedicati al pubblico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1.4883240292054123E-2"/>
                  <c:y val="-7.6402041982456093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La chiarezza delle informazioni fornite dall’operatore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3184294871794894"/>
                  <c:y val="-2.362754873981364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{21B1C90E-6E1D-4480-ACEA-9B620714A242}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25473576620230165"/>
                  <c:y val="0.16089078384852548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{4B38B8FB-FF41-498A-94F2-D0677DE7136D}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0.11726996264889966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{3BEC3B26-25EF-4482-BC0F-0B763EE856AB}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0.312973071875633"/>
                  <c:y val="-8.733647377047326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{976F3C2D-C9E2-42A1-8C5E-4AC0109BFF2B}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35821307793256746"/>
                  <c:y val="2.620087336244545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{984F5F73-C107-477D-AD34-64560E3F3CD2}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0.21265255905511807"/>
                  <c:y val="-0.1863173216885007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{87643A00-15AE-4443-818F-33BA4E6B4DC1}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3411051383000203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{D7954E2E-7FA1-46C5-9C78-2CB535C4FC32}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28706743387845857"/>
                  <c:y val="0.1018920560694106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{A3283A61-402E-4FD1-A6EC-13741CC3A87B}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0.17660269028871367"/>
                  <c:y val="-4.657955965111347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{A6F42BA1-35FD-4EED-AB95-4F6473DE790E}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-9.3189228750252748E-2"/>
                  <c:y val="-9.315866084425084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{79D89FF5-8B26-412E-96F1-66A9128F1B08}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4.9172471229557924E-2"/>
                  <c:y val="-4.366812227074235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{FC9B427F-34A2-4067-A535-2D1BBA2CD42D}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0.42256990712699388"/>
                  <c:y val="-8.733624454148471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 algn="ctr" rtl="0">
                    <a:defRPr lang="it-IT" sz="1100" b="1" i="0" u="none" strike="noStrike" kern="1200" baseline="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Lucida Sans Unicode"/>
                      <a:cs typeface="Lucida Sans Unicode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{9076B607-1D98-4CBB-B008-238F72BA10AF}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39189102564102568"/>
                  <c:y val="0.11062568052355959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{C2D60C1B-1724-4E4A-A342-B99659D57D81}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0.10286051383000201"/>
                  <c:y val="9.0247223463879242E-2"/>
                </c:manualLayout>
              </c:layout>
              <c:tx>
                <c:rich>
                  <a:bodyPr/>
                  <a:lstStyle/>
                  <a:p>
                    <a:r>
                      <a:rPr lang="it-IT" sz="11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O</a:t>
                    </a:r>
                    <a:r>
                      <a:rPr lang="it-IT" dirty="0" smtClean="0"/>
                      <a:t>pportunità per lo sviluppo economico e sociale delle  comunità locali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22064897536846356"/>
                  <c:y val="-5.531295487627423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{63575240-3E52-4A9B-A899-749C4C385CEE}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-0.11173871895820719"/>
                  <c:y val="-5.531295487627423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{FC5F15FF-8E03-4064-BBE7-E11BE1B3715D}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-0.22731564203513024"/>
                  <c:y val="-2.911208151382824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{8B5F1FD1-7DE1-474A-9FFB-D3B654550CF1}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0.21233179386230744"/>
                  <c:y val="8.7336244541484746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{400F514A-64C9-4583-AE0B-E0E319276631}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-0.17150641025641128"/>
                  <c:y val="-5.240174672489082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{04923EAC-2545-4814-8E08-45AA396025CE}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-0.15912666565717748"/>
                  <c:y val="-1.455626998590241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{1FA8FE20-B492-4E25-A28D-9617752B142B}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-6.4334872804361024E-2"/>
                  <c:y val="-3.493449781659388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{30B739FE-3054-478A-BD71-9E849F493FC3}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-0.18567307692307589"/>
                  <c:y val="-2.32898944400508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{3DFE5DF6-DCA0-4C90-A1A0-CED030A85C63}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-2.0809357964870073E-2"/>
                  <c:y val="-1.455604075691411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{F8AF98E6-6104-4DEE-925A-F2F5B3E4864E}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-9.1661619220674336E-3"/>
                  <c:y val="5.531295487627423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{0D843532-344C-48AF-96A9-5B875B90577C}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22867807389460917"/>
                  <c:y val="9.898107714701606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{24C48170-4A47-4C05-8808-A463068ADC47}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10970358873410122"/>
                  <c:y val="0.1630276564774384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{74349BB7-D8B6-40C2-8E9E-8B3978A5C1AE}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Sheet1!$B$2:$B$7</c:f>
              <c:numCache>
                <c:formatCode>0.00</c:formatCode>
                <c:ptCount val="6"/>
                <c:pt idx="0">
                  <c:v>12.561576354679804</c:v>
                </c:pt>
                <c:pt idx="1">
                  <c:v>10.83743842364532</c:v>
                </c:pt>
                <c:pt idx="2">
                  <c:v>32.266009852216754</c:v>
                </c:pt>
                <c:pt idx="3">
                  <c:v>18.965517241379299</c:v>
                </c:pt>
                <c:pt idx="4">
                  <c:v>21.428571428571423</c:v>
                </c:pt>
                <c:pt idx="5">
                  <c:v>3.9408866995073888</c:v>
                </c:pt>
              </c:numCache>
            </c:numRef>
          </c:xVal>
          <c:yVal>
            <c:numRef>
              <c:f>Sheet1!$C$2:$C$7</c:f>
              <c:numCache>
                <c:formatCode>0.0</c:formatCode>
                <c:ptCount val="6"/>
                <c:pt idx="0">
                  <c:v>84.577114427860707</c:v>
                </c:pt>
                <c:pt idx="1">
                  <c:v>89.552238805970148</c:v>
                </c:pt>
                <c:pt idx="2">
                  <c:v>93.532338308457682</c:v>
                </c:pt>
                <c:pt idx="3">
                  <c:v>97.512437810945258</c:v>
                </c:pt>
                <c:pt idx="4">
                  <c:v>95.024875621890544</c:v>
                </c:pt>
                <c:pt idx="5">
                  <c:v>99.00497512437812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723488"/>
        <c:axId val="282723880"/>
      </c:scatterChart>
      <c:valAx>
        <c:axId val="282723488"/>
        <c:scaling>
          <c:orientation val="minMax"/>
          <c:max val="33"/>
          <c:min val="0"/>
        </c:scaling>
        <c:delete val="0"/>
        <c:axPos val="b"/>
        <c:numFmt formatCode="0.0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282723880"/>
        <c:crossesAt val="93.2"/>
        <c:crossBetween val="midCat"/>
        <c:majorUnit val="0.80000000000000104"/>
        <c:minorUnit val="0.05"/>
      </c:valAx>
      <c:valAx>
        <c:axId val="282723880"/>
        <c:scaling>
          <c:orientation val="minMax"/>
          <c:max val="106"/>
          <c:min val="83"/>
        </c:scaling>
        <c:delete val="0"/>
        <c:axPos val="l"/>
        <c:numFmt formatCode="0.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282723488"/>
        <c:crossesAt val="16.600000000000001"/>
        <c:crossBetween val="midCat"/>
        <c:majorUnit val="1"/>
        <c:minorUnit val="1"/>
      </c:valAx>
      <c:spPr>
        <a:noFill/>
        <a:ln w="25400">
          <a:solidFill>
            <a:srgbClr val="00B0F0"/>
          </a:solidFill>
        </a:ln>
      </c:spPr>
    </c:plotArea>
    <c:plotVisOnly val="1"/>
    <c:dispBlanksAs val="gap"/>
    <c:showDLblsOverMax val="0"/>
  </c:chart>
  <c:spPr>
    <a:noFill/>
    <a:ln w="285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322" b="1" i="0" u="none" strike="noStrike" baseline="0">
          <a:solidFill>
            <a:schemeClr val="tx1"/>
          </a:solidFill>
          <a:latin typeface="Lucida Sans Unicode"/>
          <a:ea typeface="Lucida Sans Unicode"/>
          <a:cs typeface="Lucida Sans Unicode"/>
        </a:defRPr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0.62903225806451624</c:v>
                </c:pt>
                <c:pt idx="1">
                  <c:v>0.32795698924731193</c:v>
                </c:pt>
                <c:pt idx="2">
                  <c:v>4.3010752688172046E-2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2725056"/>
        <c:axId val="282725448"/>
      </c:barChart>
      <c:catAx>
        <c:axId val="282725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2725448"/>
        <c:crosses val="autoZero"/>
        <c:auto val="1"/>
        <c:lblAlgn val="ctr"/>
        <c:lblOffset val="100"/>
        <c:noMultiLvlLbl val="0"/>
      </c:catAx>
      <c:valAx>
        <c:axId val="2827254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82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67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575E-2"/>
                  <c:y val="-4.979266509531877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Foglio1!$A$2:$A$7</c:f>
              <c:numCache>
                <c:formatCode>0.0</c:formatCode>
                <c:ptCount val="6"/>
                <c:pt idx="0">
                  <c:v>7.8172043010752681</c:v>
                </c:pt>
                <c:pt idx="1">
                  <c:v>7.811827956989247</c:v>
                </c:pt>
                <c:pt idx="2">
                  <c:v>7.8548387096774199</c:v>
                </c:pt>
                <c:pt idx="3">
                  <c:v>7.4623655913978491</c:v>
                </c:pt>
                <c:pt idx="4">
                  <c:v>7.8602150537634374</c:v>
                </c:pt>
                <c:pt idx="5" formatCode="General">
                  <c:v>7.7473118279569864</c:v>
                </c:pt>
              </c:numCache>
            </c:numRef>
          </c:xVal>
          <c:y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726232"/>
        <c:axId val="282726624"/>
      </c:scatterChart>
      <c:valAx>
        <c:axId val="282726232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82726624"/>
        <c:crosses val="autoZero"/>
        <c:crossBetween val="midCat"/>
      </c:valAx>
      <c:valAx>
        <c:axId val="282726624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82726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07DD2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La facilità di accesso ai servizi dello sportello on line</c:v>
                </c:pt>
                <c:pt idx="1">
                  <c:v>La chiarezza delle informazioni presenti nello sportello on line</c:v>
                </c:pt>
                <c:pt idx="2">
                  <c:v>La facilità di navigazione all’interno dello sportello on line</c:v>
                </c:pt>
                <c:pt idx="3">
                  <c:v>La possibilità di pagare le bollette/fatture</c:v>
                </c:pt>
                <c:pt idx="4">
                  <c:v>La possibilità di comunicare l’autolettura</c:v>
                </c:pt>
                <c:pt idx="5">
                  <c:v>La possibilità di gestire il contratto (visualizzazione estratto conto, ecc..)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0.9623655913978495</c:v>
                </c:pt>
                <c:pt idx="1">
                  <c:v>0.9623655913978495</c:v>
                </c:pt>
                <c:pt idx="2">
                  <c:v>0.9623655913978495</c:v>
                </c:pt>
                <c:pt idx="3">
                  <c:v>0.91397849462365599</c:v>
                </c:pt>
                <c:pt idx="4">
                  <c:v>0.95698924731182811</c:v>
                </c:pt>
                <c:pt idx="5">
                  <c:v>0.9623655913978495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2727408"/>
        <c:axId val="282504792"/>
      </c:barChart>
      <c:catAx>
        <c:axId val="282727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2504792"/>
        <c:crosses val="autoZero"/>
        <c:auto val="1"/>
        <c:lblAlgn val="ctr"/>
        <c:lblOffset val="100"/>
        <c:noMultiLvlLbl val="0"/>
      </c:catAx>
      <c:valAx>
        <c:axId val="282504792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8272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0.57526881720430123</c:v>
                </c:pt>
                <c:pt idx="1">
                  <c:v>0.39784946236559143</c:v>
                </c:pt>
                <c:pt idx="2">
                  <c:v>2.6881720430107534E-2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2729368"/>
        <c:axId val="280031352"/>
      </c:barChart>
      <c:catAx>
        <c:axId val="282729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0031352"/>
        <c:crosses val="autoZero"/>
        <c:auto val="1"/>
        <c:lblAlgn val="ctr"/>
        <c:lblOffset val="100"/>
        <c:noMultiLvlLbl val="0"/>
      </c:catAx>
      <c:valAx>
        <c:axId val="2800313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8272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81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644E-2"/>
                  <c:y val="-4.979266509531881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7.8333333333333375</c:v>
                </c:pt>
                <c:pt idx="1">
                  <c:v>7.7795698924731234</c:v>
                </c:pt>
                <c:pt idx="2">
                  <c:v>7.7473118279569899</c:v>
                </c:pt>
                <c:pt idx="3">
                  <c:v>7.7956989247311848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855864"/>
        <c:axId val="284856256"/>
      </c:scatterChart>
      <c:valAx>
        <c:axId val="284855864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284856256"/>
        <c:crosses val="autoZero"/>
        <c:crossBetween val="midCat"/>
      </c:valAx>
      <c:valAx>
        <c:axId val="28485625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84855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07DD2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reperibilità dell’indirizzo internet</c:v>
                </c:pt>
                <c:pt idx="1">
                  <c:v>La facilità di navigazione all’interno del sito</c:v>
                </c:pt>
                <c:pt idx="2">
                  <c:v>La ricchezza delle informazioni presenti sul sito</c:v>
                </c:pt>
                <c:pt idx="3">
                  <c:v>La gamma di operazioni che si possono svolgere sul sito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0.978494623655914</c:v>
                </c:pt>
                <c:pt idx="1">
                  <c:v>0.96774193548387133</c:v>
                </c:pt>
                <c:pt idx="2">
                  <c:v>0.97311827956989272</c:v>
                </c:pt>
                <c:pt idx="3">
                  <c:v>0.97311827956989272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4857040"/>
        <c:axId val="284857432"/>
      </c:barChart>
      <c:catAx>
        <c:axId val="284857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4857432"/>
        <c:crosses val="autoZero"/>
        <c:auto val="1"/>
        <c:lblAlgn val="ctr"/>
        <c:lblOffset val="100"/>
        <c:noMultiLvlLbl val="0"/>
      </c:catAx>
      <c:valAx>
        <c:axId val="284857432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28485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0400114273023"/>
          <c:y val="6.6898697079634833E-2"/>
          <c:w val="0.49875866967162386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Foglio1!$A$2:$A$17</c:f>
              <c:strCache>
                <c:ptCount val="16"/>
                <c:pt idx="0">
                  <c:v>La qualità dell’acqua (sapore, odore, ecc.)</c:v>
                </c:pt>
                <c:pt idx="1">
                  <c:v>Ridurre la presenza del calcare/la durezza dell'acqua</c:v>
                </c:pt>
                <c:pt idx="2">
                  <c:v>Riduzione delle tariffe</c:v>
                </c:pt>
                <c:pt idx="3">
                  <c:v>Maggiore chiarezza nella fatturazione/trasparenza della bolletta</c:v>
                </c:pt>
                <c:pt idx="4">
                  <c:v>Maggiore regolarità nella lettura del contatore/allineamento tra consumi e fatturazione</c:v>
                </c:pt>
                <c:pt idx="5">
                  <c:v>Le modalità di fatturazione</c:v>
                </c:pt>
                <c:pt idx="6">
                  <c:v>Maggiore puntualità nella ricezione della bolletta</c:v>
                </c:pt>
                <c:pt idx="7">
                  <c:v>La scelta nelle forme di pagamento</c:v>
                </c:pt>
                <c:pt idx="8">
                  <c:v>Sostituire tubature/rimodernare la rete idrica/presenza di eccessive dispersioni</c:v>
                </c:pt>
                <c:pt idx="9">
                  <c:v>La pressione dell’acqua del rubinetto</c:v>
                </c:pt>
                <c:pt idx="10">
                  <c:v>Le interruzioni</c:v>
                </c:pt>
                <c:pt idx="11">
                  <c:v>Ridurre i tempi di allacciamento/disdetta del contratto</c:v>
                </c:pt>
                <c:pt idx="12">
                  <c:v>La tempestività degli interventi di ripristino dei servizi</c:v>
                </c:pt>
                <c:pt idx="13">
                  <c:v>La tempestività nelle comunicazioni sui servizi</c:v>
                </c:pt>
                <c:pt idx="14">
                  <c:v>Altro</c:v>
                </c:pt>
                <c:pt idx="15">
                  <c:v>Nessun miglioramento</c:v>
                </c:pt>
              </c:strCache>
            </c:strRef>
          </c:cat>
          <c:val>
            <c:numRef>
              <c:f>Foglio1!$B$2:$B$17</c:f>
              <c:numCache>
                <c:formatCode>0%</c:formatCode>
                <c:ptCount val="16"/>
                <c:pt idx="0">
                  <c:v>0.30000000000000004</c:v>
                </c:pt>
                <c:pt idx="1">
                  <c:v>0.16400000000000001</c:v>
                </c:pt>
                <c:pt idx="2">
                  <c:v>0.40800000000000003</c:v>
                </c:pt>
                <c:pt idx="3" formatCode="General">
                  <c:v>7.0999999999999994E-2</c:v>
                </c:pt>
                <c:pt idx="4" formatCode="General">
                  <c:v>7.4000000000000024E-2</c:v>
                </c:pt>
                <c:pt idx="5" formatCode="General">
                  <c:v>2.1000000000000005E-2</c:v>
                </c:pt>
                <c:pt idx="6" formatCode="General">
                  <c:v>4.5999999999999999E-2</c:v>
                </c:pt>
                <c:pt idx="7" formatCode="General">
                  <c:v>1.2E-2</c:v>
                </c:pt>
                <c:pt idx="8" formatCode="General">
                  <c:v>0.17400000000000002</c:v>
                </c:pt>
                <c:pt idx="9" formatCode="General">
                  <c:v>9.2000000000000026E-2</c:v>
                </c:pt>
                <c:pt idx="10" formatCode="General">
                  <c:v>4.8000000000000001E-2</c:v>
                </c:pt>
                <c:pt idx="11" formatCode="General">
                  <c:v>5.000000000000001E-3</c:v>
                </c:pt>
                <c:pt idx="12" formatCode="General">
                  <c:v>3.500000000000001E-2</c:v>
                </c:pt>
                <c:pt idx="13" formatCode="General">
                  <c:v>2.5000000000000001E-2</c:v>
                </c:pt>
                <c:pt idx="14" formatCode="General">
                  <c:v>1.0000000000000002E-2</c:v>
                </c:pt>
                <c:pt idx="15" formatCode="General">
                  <c:v>0.26600000000000001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4859392"/>
        <c:axId val="284859784"/>
      </c:barChart>
      <c:catAx>
        <c:axId val="284859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84859784"/>
        <c:crosses val="autoZero"/>
        <c:auto val="1"/>
        <c:lblAlgn val="ctr"/>
        <c:lblOffset val="100"/>
        <c:noMultiLvlLbl val="0"/>
      </c:catAx>
      <c:valAx>
        <c:axId val="2848597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848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Per me è più comodo recarmi presso gli sportelli</c:v>
                </c:pt>
                <c:pt idx="1">
                  <c:v>Il problema / richiesta era troppo complesso per essere risolto al telefono</c:v>
                </c:pt>
                <c:pt idx="2">
                  <c:v>Non mi fido delle risposte telefoniche, preferisco andare di persona</c:v>
                </c:pt>
                <c:pt idx="3">
                  <c:v>Per abitudine</c:v>
                </c:pt>
                <c:pt idx="4">
                  <c:v>Avevo telefonato e mi hanno detto di recarmi presso gli sportelli</c:v>
                </c:pt>
                <c:pt idx="5">
                  <c:v>Dovevo presentare della documentazione mancante</c:v>
                </c:pt>
                <c:pt idx="6">
                  <c:v>Non sapevo dell’esistenza di un numero a cui rivolgermi</c:v>
                </c:pt>
                <c:pt idx="7">
                  <c:v>Non sapevo dove trovare il numero di telefono</c:v>
                </c:pt>
                <c:pt idx="8">
                  <c:v>Altro</c:v>
                </c:pt>
                <c:pt idx="9">
                  <c:v>(Non sa)</c:v>
                </c:pt>
              </c:strCache>
            </c:strRef>
          </c:cat>
          <c:val>
            <c:numRef>
              <c:f>Foglio1!$B$2:$B$11</c:f>
              <c:numCache>
                <c:formatCode>0%</c:formatCode>
                <c:ptCount val="10"/>
                <c:pt idx="0">
                  <c:v>0.41791044776119401</c:v>
                </c:pt>
                <c:pt idx="1">
                  <c:v>0.26368159203980107</c:v>
                </c:pt>
                <c:pt idx="2">
                  <c:v>0.20895522388059704</c:v>
                </c:pt>
                <c:pt idx="3" formatCode="General">
                  <c:v>0.18407960199004975</c:v>
                </c:pt>
                <c:pt idx="4" formatCode="General">
                  <c:v>6.4676616915422896E-2</c:v>
                </c:pt>
                <c:pt idx="5" formatCode="General">
                  <c:v>3.4825870646766177E-2</c:v>
                </c:pt>
                <c:pt idx="6" formatCode="General">
                  <c:v>2.9850746268656712E-2</c:v>
                </c:pt>
                <c:pt idx="7" formatCode="General">
                  <c:v>1.4925373134328358E-2</c:v>
                </c:pt>
                <c:pt idx="8" formatCode="General">
                  <c:v>1.9900497512437818E-2</c:v>
                </c:pt>
                <c:pt idx="9" formatCode="General">
                  <c:v>9.9502487562189088E-3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4860960"/>
        <c:axId val="284861352"/>
      </c:barChart>
      <c:catAx>
        <c:axId val="284860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4861352"/>
        <c:crosses val="autoZero"/>
        <c:auto val="1"/>
        <c:lblAlgn val="ctr"/>
        <c:lblOffset val="100"/>
        <c:noMultiLvlLbl val="0"/>
      </c:catAx>
      <c:valAx>
        <c:axId val="2848613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8486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BDFC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48E-3"/>
                  <c:y val="7.006919460681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0.39000000000000007</c:v>
                </c:pt>
                <c:pt idx="1">
                  <c:v>0.35400000000000004</c:v>
                </c:pt>
                <c:pt idx="2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4295968"/>
        <c:axId val="224296360"/>
      </c:barChart>
      <c:catAx>
        <c:axId val="224295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4296360"/>
        <c:crosses val="autoZero"/>
        <c:auto val="1"/>
        <c:lblAlgn val="ctr"/>
        <c:lblOffset val="100"/>
        <c:noMultiLvlLbl val="0"/>
      </c:catAx>
      <c:valAx>
        <c:axId val="2242963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429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55"/>
          <c:y val="7.5000000000000011E-2"/>
          <c:w val="0.38986896192820919"/>
          <c:h val="0.7874999999999999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442E-2"/>
                  <c:y val="1.141817575824909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73569122743509"/>
                  <c:y val="-0.188539328963448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299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77"/>
          <c:y val="7.5000000000000011E-2"/>
          <c:w val="0.38986896192820958"/>
          <c:h val="0.7874999999999999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459E-2"/>
                  <c:y val="1.141817575824910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73569122743512"/>
                  <c:y val="-0.188539328963448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304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0.505</c:v>
                </c:pt>
                <c:pt idx="1">
                  <c:v>0.495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16080729592136828"/>
                  <c:y val="5.5115403844017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33572027350503E-2"/>
                  <c:y val="4.9604297439173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Acquedotto </c:v>
                </c:pt>
                <c:pt idx="1">
                  <c:v>Direttamente il Comune</c:v>
                </c:pt>
                <c:pt idx="2">
                  <c:v>Altro</c:v>
                </c:pt>
                <c:pt idx="3">
                  <c:v>Non sa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0.93614457831325293</c:v>
                </c:pt>
                <c:pt idx="1">
                  <c:v>3.6144578313253017E-3</c:v>
                </c:pt>
                <c:pt idx="2">
                  <c:v>2.4096385542168672E-3</c:v>
                </c:pt>
                <c:pt idx="3" formatCode="General">
                  <c:v>5.7831325301204814E-2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6942568"/>
        <c:axId val="286942960"/>
      </c:barChart>
      <c:catAx>
        <c:axId val="286942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6942960"/>
        <c:crosses val="autoZero"/>
        <c:auto val="1"/>
        <c:lblAlgn val="ctr"/>
        <c:lblOffset val="100"/>
        <c:noMultiLvlLbl val="0"/>
      </c:catAx>
      <c:valAx>
        <c:axId val="286942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8694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6033572027350503E-2"/>
                  <c:y val="4.9604297439173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Sì, regolarmente</c:v>
                </c:pt>
                <c:pt idx="1">
                  <c:v>Sì, qualche volta</c:v>
                </c:pt>
                <c:pt idx="2">
                  <c:v>No, mai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0.39400000000000007</c:v>
                </c:pt>
                <c:pt idx="1">
                  <c:v>0.18900000000000003</c:v>
                </c:pt>
                <c:pt idx="2">
                  <c:v>0.41700000000000009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6944528"/>
        <c:axId val="286944920"/>
      </c:barChart>
      <c:catAx>
        <c:axId val="28694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6944920"/>
        <c:crosses val="autoZero"/>
        <c:auto val="1"/>
        <c:lblAlgn val="ctr"/>
        <c:lblOffset val="100"/>
        <c:noMultiLvlLbl val="0"/>
      </c:catAx>
      <c:valAx>
        <c:axId val="2869449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869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Sono abituato a bere l’acqua minerale</c:v>
                </c:pt>
                <c:pt idx="1">
                  <c:v>Non mi piace il suo sapore (sa di cloro)</c:v>
                </c:pt>
                <c:pt idx="2">
                  <c:v>Non va bene per la mia salute (troppo calcio, presenza di calcare, presenza minerali)</c:v>
                </c:pt>
                <c:pt idx="3">
                  <c:v>Non mi fido degli aspetti igienici (generale) / contiene virus , batteri</c:v>
                </c:pt>
                <c:pt idx="4">
                  <c:v>Non è limpida, pulita</c:v>
                </c:pt>
                <c:pt idx="5">
                  <c:v>Contiene sostanze tossiche (metalli pesanti: arsenico, amianto o pesticidi)</c:v>
                </c:pt>
                <c:pt idx="6">
                  <c:v>Non è controllata regolarmente, con verifiche approfondite</c:v>
                </c:pt>
                <c:pt idx="7">
                  <c:v>Altro</c:v>
                </c:pt>
                <c:pt idx="8">
                  <c:v>Non sa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0.4700239808153478</c:v>
                </c:pt>
                <c:pt idx="1">
                  <c:v>0.38129496402877705</c:v>
                </c:pt>
                <c:pt idx="2">
                  <c:v>0.24700239808153479</c:v>
                </c:pt>
                <c:pt idx="3" formatCode="General">
                  <c:v>0.21103117505995203</c:v>
                </c:pt>
                <c:pt idx="4" formatCode="General">
                  <c:v>0.1342925659472422</c:v>
                </c:pt>
                <c:pt idx="5" formatCode="General">
                  <c:v>4.0767386091127109E-2</c:v>
                </c:pt>
                <c:pt idx="6" formatCode="General">
                  <c:v>2.3980815347721826E-2</c:v>
                </c:pt>
                <c:pt idx="7" formatCode="General">
                  <c:v>1.1990407673860917E-2</c:v>
                </c:pt>
                <c:pt idx="8" formatCode="General">
                  <c:v>4.7961630695443676E-3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6944136"/>
        <c:axId val="286945312"/>
      </c:barChart>
      <c:catAx>
        <c:axId val="286944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86945312"/>
        <c:crosses val="autoZero"/>
        <c:auto val="1"/>
        <c:lblAlgn val="ctr"/>
        <c:lblOffset val="100"/>
        <c:noMultiLvlLbl val="0"/>
      </c:catAx>
      <c:valAx>
        <c:axId val="286945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8694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No, mai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1°SEM. 2017</c:v>
                </c:pt>
                <c:pt idx="1">
                  <c:v>2°SEM. 2016</c:v>
                </c:pt>
                <c:pt idx="2">
                  <c:v>1°SEM. 2016</c:v>
                </c:pt>
                <c:pt idx="3">
                  <c:v>2°SEM. 2015</c:v>
                </c:pt>
                <c:pt idx="4">
                  <c:v>1°SEM. 2015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41.7</c:v>
                </c:pt>
                <c:pt idx="1">
                  <c:v>31.1</c:v>
                </c:pt>
                <c:pt idx="2">
                  <c:v>42.2</c:v>
                </c:pt>
                <c:pt idx="3">
                  <c:v>42.4</c:v>
                </c:pt>
                <c:pt idx="4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Sì, qualche volta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1°SEM. 2017</c:v>
                </c:pt>
                <c:pt idx="1">
                  <c:v>2°SEM. 2016</c:v>
                </c:pt>
                <c:pt idx="2">
                  <c:v>1°SEM. 2016</c:v>
                </c:pt>
                <c:pt idx="3">
                  <c:v>2°SEM. 2015</c:v>
                </c:pt>
                <c:pt idx="4">
                  <c:v>1°SEM. 2015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44.1</c:v>
                </c:pt>
                <c:pt idx="2">
                  <c:v>14.2</c:v>
                </c:pt>
                <c:pt idx="3">
                  <c:v>18.100000000000001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Sì, regolarmente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1°SEM. 2017</c:v>
                </c:pt>
                <c:pt idx="1">
                  <c:v>2°SEM. 2016</c:v>
                </c:pt>
                <c:pt idx="2">
                  <c:v>1°SEM. 2016</c:v>
                </c:pt>
                <c:pt idx="3">
                  <c:v>2°SEM. 2015</c:v>
                </c:pt>
                <c:pt idx="4">
                  <c:v>1°SEM. 2015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39.4</c:v>
                </c:pt>
                <c:pt idx="1">
                  <c:v>24.8</c:v>
                </c:pt>
                <c:pt idx="2">
                  <c:v>43.6</c:v>
                </c:pt>
                <c:pt idx="3">
                  <c:v>39.5</c:v>
                </c:pt>
                <c:pt idx="4">
                  <c:v>39.1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6946488"/>
        <c:axId val="286946880"/>
      </c:barChart>
      <c:catAx>
        <c:axId val="28694648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86946880"/>
        <c:crosses val="autoZero"/>
        <c:auto val="1"/>
        <c:lblAlgn val="ctr"/>
        <c:lblOffset val="100"/>
        <c:noMultiLvlLbl val="0"/>
      </c:catAx>
      <c:valAx>
        <c:axId val="28694688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8694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28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11"/>
          <c:y val="7.5000000000000011E-2"/>
          <c:w val="0.38986896192820847"/>
          <c:h val="0.78749999999999998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397E-2"/>
                  <c:y val="1.141817575824908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039846000017006E-2"/>
                  <c:y val="7.248731622412325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29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Sì</c:v>
                </c:pt>
                <c:pt idx="1">
                  <c:v>Sì, qualche volta</c:v>
                </c:pt>
                <c:pt idx="2">
                  <c:v>No</c:v>
                </c:pt>
                <c:pt idx="3">
                  <c:v>Non è presente nel mio Comune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0.13300000000000001</c:v>
                </c:pt>
                <c:pt idx="1">
                  <c:v>0.20300000000000001</c:v>
                </c:pt>
                <c:pt idx="2">
                  <c:v>0.52300000000000002</c:v>
                </c:pt>
                <c:pt idx="3">
                  <c:v>0.14100000000000001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33"/>
          <c:y val="7.5000000000000011E-2"/>
          <c:w val="0.38986896192820886"/>
          <c:h val="0.7874999999999999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418E-2"/>
                  <c:y val="1.141817575824909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73569122743505"/>
                  <c:y val="-0.188539328963448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294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0.126</c:v>
                </c:pt>
                <c:pt idx="1">
                  <c:v>0.87400000000000022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99475448616567"/>
          <c:y val="0.27856066674852892"/>
          <c:w val="0.49996399357555665"/>
          <c:h val="0.597101053099363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dPt>
            <c:idx val="0"/>
            <c:bubble3D val="0"/>
            <c:spPr>
              <a:solidFill>
                <a:srgbClr val="00AF3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8B-4ADD-A522-482E2BDFFC8C}"/>
              </c:ext>
            </c:extLst>
          </c:dPt>
          <c:dPt>
            <c:idx val="1"/>
            <c:bubble3D val="0"/>
            <c:spPr>
              <a:solidFill>
                <a:srgbClr val="7CB95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8B-4ADD-A522-482E2BDFFC8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8B-4ADD-A522-482E2BDFFC8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8B-4ADD-A522-482E2BDFFC8C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8B-4ADD-A522-482E2BDFFC8C}"/>
              </c:ext>
            </c:extLst>
          </c:dPt>
          <c:dLbls>
            <c:dLbl>
              <c:idx val="4"/>
              <c:layout>
                <c:manualLayout>
                  <c:x val="5.0161841058059368E-3"/>
                  <c:y val="1.254480198227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8B-4ADD-A522-482E2BDFFC8C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Del tutto positivo</c:v>
                </c:pt>
                <c:pt idx="1">
                  <c:v>Abbastanza positivo</c:v>
                </c:pt>
                <c:pt idx="2">
                  <c:v>Negativo</c:v>
                </c:pt>
                <c:pt idx="3">
                  <c:v>Non sa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0.13492063492063489</c:v>
                </c:pt>
                <c:pt idx="1">
                  <c:v>0.73809523809523825</c:v>
                </c:pt>
                <c:pt idx="2">
                  <c:v>8.7301587301587269E-2</c:v>
                </c:pt>
                <c:pt idx="3">
                  <c:v>3.968253968253968E-2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8B-4ADD-A522-482E2BDFF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solidFill>
          <a:schemeClr val="bg1"/>
        </a:solid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908305407104149E-3"/>
          <c:y val="0.1069106356603652"/>
          <c:w val="0.98757298951039929"/>
          <c:h val="0.13982924899182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45394486684589E-2"/>
          <c:y val="6.6898697079634833E-2"/>
          <c:w val="0.83500287917930871"/>
          <c:h val="0.689833313539876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98584241390603E-3"/>
                  <c:y val="2.677337845652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74680891311793E-3"/>
                  <c:y val="-1.585436376015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Qualità dell’acqua</c:v>
                </c:pt>
                <c:pt idx="1">
                  <c:v>Tariffe</c:v>
                </c:pt>
                <c:pt idx="2">
                  <c:v>Risparmio idrico</c:v>
                </c:pt>
                <c:pt idx="3">
                  <c:v>Come leggere la bolletta</c:v>
                </c:pt>
                <c:pt idx="4">
                  <c:v>Procedure operative</c:v>
                </c:pt>
                <c:pt idx="5">
                  <c:v>Area riservata utenti</c:v>
                </c:pt>
                <c:pt idx="6">
                  <c:v>Rateizzazioni</c:v>
                </c:pt>
                <c:pt idx="7">
                  <c:v>Deposito cauzionale</c:v>
                </c:pt>
                <c:pt idx="8">
                  <c:v>Altro</c:v>
                </c:pt>
              </c:strCache>
            </c:strRef>
          </c:cat>
          <c:val>
            <c:numRef>
              <c:f>Foglio1!$B$2:$B$10</c:f>
              <c:numCache>
                <c:formatCode>0.0%</c:formatCode>
                <c:ptCount val="9"/>
                <c:pt idx="0">
                  <c:v>0.4850000000000001</c:v>
                </c:pt>
                <c:pt idx="1">
                  <c:v>0.38700000000000007</c:v>
                </c:pt>
                <c:pt idx="2">
                  <c:v>0.34200000000000008</c:v>
                </c:pt>
                <c:pt idx="3">
                  <c:v>0.13</c:v>
                </c:pt>
                <c:pt idx="4">
                  <c:v>0.115</c:v>
                </c:pt>
                <c:pt idx="5">
                  <c:v>9.0000000000000011E-2</c:v>
                </c:pt>
                <c:pt idx="6">
                  <c:v>2.1000000000000005E-2</c:v>
                </c:pt>
                <c:pt idx="7">
                  <c:v>2.1000000000000005E-2</c:v>
                </c:pt>
                <c:pt idx="8">
                  <c:v>0.10400000000000002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6949624"/>
        <c:axId val="282728976"/>
      </c:barChart>
      <c:catAx>
        <c:axId val="28694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>
                <a:solidFill>
                  <a:schemeClr val="tx1"/>
                </a:solidFill>
              </a:defRPr>
            </a:pPr>
            <a:endParaRPr lang="it-IT"/>
          </a:p>
        </c:txPr>
        <c:crossAx val="282728976"/>
        <c:crosses val="autoZero"/>
        <c:auto val="1"/>
        <c:lblAlgn val="ctr"/>
        <c:lblOffset val="100"/>
        <c:noMultiLvlLbl val="0"/>
      </c:catAx>
      <c:valAx>
        <c:axId val="282728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8694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Foglio1!$A$2:$A$16</c:f>
              <c:strCache>
                <c:ptCount val="15"/>
                <c:pt idx="0">
                  <c:v>1°sem.2010</c:v>
                </c:pt>
                <c:pt idx="1">
                  <c:v>2°sem.2010</c:v>
                </c:pt>
                <c:pt idx="2">
                  <c:v>1°sem.2011</c:v>
                </c:pt>
                <c:pt idx="3">
                  <c:v>2°sem.2011</c:v>
                </c:pt>
                <c:pt idx="4">
                  <c:v>1°sem.2012</c:v>
                </c:pt>
                <c:pt idx="5">
                  <c:v>2°sem.2012</c:v>
                </c:pt>
                <c:pt idx="6">
                  <c:v>1°sem.2013</c:v>
                </c:pt>
                <c:pt idx="7">
                  <c:v>2°sem.2013</c:v>
                </c:pt>
                <c:pt idx="8">
                  <c:v>1°sem.2014</c:v>
                </c:pt>
                <c:pt idx="9">
                  <c:v>2°sem.2014</c:v>
                </c:pt>
                <c:pt idx="10">
                  <c:v>1°sem.2015</c:v>
                </c:pt>
                <c:pt idx="11">
                  <c:v>2°sem.2015</c:v>
                </c:pt>
                <c:pt idx="12">
                  <c:v>1°sem.2016</c:v>
                </c:pt>
                <c:pt idx="13">
                  <c:v>2°sem.2016</c:v>
                </c:pt>
                <c:pt idx="14">
                  <c:v>1° sem.2017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6.5</c:v>
                </c:pt>
                <c:pt idx="1">
                  <c:v>6.4</c:v>
                </c:pt>
                <c:pt idx="2">
                  <c:v>6.6</c:v>
                </c:pt>
                <c:pt idx="3">
                  <c:v>7.1</c:v>
                </c:pt>
                <c:pt idx="4">
                  <c:v>6.9</c:v>
                </c:pt>
                <c:pt idx="5">
                  <c:v>7</c:v>
                </c:pt>
                <c:pt idx="6">
                  <c:v>6.9</c:v>
                </c:pt>
                <c:pt idx="7">
                  <c:v>7</c:v>
                </c:pt>
                <c:pt idx="8">
                  <c:v>6.8</c:v>
                </c:pt>
                <c:pt idx="9">
                  <c:v>6.9</c:v>
                </c:pt>
                <c:pt idx="10">
                  <c:v>6.7</c:v>
                </c:pt>
                <c:pt idx="11">
                  <c:v>6.6</c:v>
                </c:pt>
                <c:pt idx="12">
                  <c:v>7</c:v>
                </c:pt>
                <c:pt idx="13">
                  <c:v>6.8</c:v>
                </c:pt>
                <c:pt idx="14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573104"/>
        <c:axId val="170573496"/>
      </c:lineChart>
      <c:catAx>
        <c:axId val="17057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70573496"/>
        <c:crosses val="autoZero"/>
        <c:auto val="1"/>
        <c:lblAlgn val="ctr"/>
        <c:lblOffset val="100"/>
        <c:noMultiLvlLbl val="0"/>
      </c:catAx>
      <c:valAx>
        <c:axId val="170573496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7057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18769895132418E-2"/>
          <c:y val="6.6898697079634833E-2"/>
          <c:w val="0.88714683875704647"/>
          <c:h val="0.689833313539876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98584241390612E-3"/>
                  <c:y val="2.677337845652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74680891311793E-3"/>
                  <c:y val="-1.585436376015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Volantini recapitati assieme alla bolletta</c:v>
                </c:pt>
                <c:pt idx="1">
                  <c:v>Sito Internet di Acquedotto del Fiora</c:v>
                </c:pt>
                <c:pt idx="2">
                  <c:v>Stampa locale/ tv o radio locali</c:v>
                </c:pt>
                <c:pt idx="3">
                  <c:v>SMS sul proprio cellulare</c:v>
                </c:pt>
                <c:pt idx="4">
                  <c:v>Opuscoli o depliant inviati per posta</c:v>
                </c:pt>
                <c:pt idx="5">
                  <c:v>Manifesti affissi negli spazi pubblici</c:v>
                </c:pt>
                <c:pt idx="6">
                  <c:v>Altro</c:v>
                </c:pt>
                <c:pt idx="7">
                  <c:v>Non sa</c:v>
                </c:pt>
              </c:strCache>
            </c:strRef>
          </c:cat>
          <c:val>
            <c:numRef>
              <c:f>Foglio1!$B$2:$B$9</c:f>
              <c:numCache>
                <c:formatCode>0.0%</c:formatCode>
                <c:ptCount val="8"/>
                <c:pt idx="0">
                  <c:v>0.46500000000000002</c:v>
                </c:pt>
                <c:pt idx="1">
                  <c:v>0.23800000000000004</c:v>
                </c:pt>
                <c:pt idx="2">
                  <c:v>0.13400000000000001</c:v>
                </c:pt>
                <c:pt idx="3">
                  <c:v>0.129</c:v>
                </c:pt>
                <c:pt idx="4">
                  <c:v>0.10700000000000001</c:v>
                </c:pt>
                <c:pt idx="5">
                  <c:v>5.1000000000000004E-2</c:v>
                </c:pt>
                <c:pt idx="6">
                  <c:v>9.5000000000000015E-2</c:v>
                </c:pt>
                <c:pt idx="7">
                  <c:v>0.10400000000000002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6694736"/>
        <c:axId val="286695128"/>
      </c:barChart>
      <c:catAx>
        <c:axId val="28669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it-IT"/>
          </a:p>
        </c:txPr>
        <c:crossAx val="286695128"/>
        <c:crosses val="autoZero"/>
        <c:auto val="1"/>
        <c:lblAlgn val="ctr"/>
        <c:lblOffset val="100"/>
        <c:noMultiLvlLbl val="0"/>
      </c:catAx>
      <c:valAx>
        <c:axId val="286695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8669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BDFC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48E-3"/>
                  <c:y val="7.006919460681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0.55399999999999994</c:v>
                </c:pt>
                <c:pt idx="1">
                  <c:v>0.35500000000000004</c:v>
                </c:pt>
                <c:pt idx="2">
                  <c:v>9.1000000000000025E-2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4756456"/>
        <c:axId val="224756848"/>
      </c:barChart>
      <c:catAx>
        <c:axId val="224756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4756848"/>
        <c:crosses val="autoZero"/>
        <c:auto val="1"/>
        <c:lblAlgn val="ctr"/>
        <c:lblOffset val="100"/>
        <c:noMultiLvlLbl val="0"/>
      </c:catAx>
      <c:valAx>
        <c:axId val="2247568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2475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7.6</c:v>
                </c:pt>
                <c:pt idx="1">
                  <c:v>7.4</c:v>
                </c:pt>
                <c:pt idx="2">
                  <c:v>7.6</c:v>
                </c:pt>
                <c:pt idx="3">
                  <c:v>7.5</c:v>
                </c:pt>
                <c:pt idx="4">
                  <c:v>7.2</c:v>
                </c:pt>
                <c:pt idx="5">
                  <c:v>7.6</c:v>
                </c:pt>
                <c:pt idx="6">
                  <c:v>7.6</c:v>
                </c:pt>
                <c:pt idx="7">
                  <c:v>7.5</c:v>
                </c:pt>
                <c:pt idx="8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58024"/>
        <c:axId val="224758416"/>
      </c:lineChart>
      <c:catAx>
        <c:axId val="224758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24758416"/>
        <c:crosses val="autoZero"/>
        <c:auto val="1"/>
        <c:lblAlgn val="ctr"/>
        <c:lblOffset val="100"/>
        <c:noMultiLvlLbl val="0"/>
      </c:catAx>
      <c:valAx>
        <c:axId val="224758416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24758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9.1</c:v>
                </c:pt>
                <c:pt idx="1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35.5</c:v>
                </c:pt>
                <c:pt idx="1">
                  <c:v>31.5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1°SEM. 2017</c:v>
                </c:pt>
                <c:pt idx="1">
                  <c:v>2°SEM. 2016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55.4</c:v>
                </c:pt>
                <c:pt idx="1">
                  <c:v>57.2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4759984"/>
        <c:axId val="280030568"/>
      </c:barChart>
      <c:catAx>
        <c:axId val="22475998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280030568"/>
        <c:crosses val="autoZero"/>
        <c:auto val="1"/>
        <c:lblAlgn val="ctr"/>
        <c:lblOffset val="100"/>
        <c:noMultiLvlLbl val="0"/>
      </c:catAx>
      <c:valAx>
        <c:axId val="28003056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22475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231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E0A7-2A32-410F-BB06-E4B01C4E2235}" type="datetimeFigureOut">
              <a:rPr lang="it-IT" smtClean="0"/>
              <a:pPr/>
              <a:t>13/07/2017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BACC-9748-495D-BF78-8333426332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34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992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730" y="744321"/>
            <a:ext cx="2510216" cy="3721602"/>
          </a:xfrm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E4B8B-7D40-4F79-98CF-CE5238C00E38}" type="slidenum">
              <a:rPr lang="it-IT" smtClean="0">
                <a:solidFill>
                  <a:prstClr val="black"/>
                </a:solidFill>
              </a:rPr>
              <a:pPr/>
              <a:t>56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14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82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12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42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05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9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0769-A081-42DE-988A-5C5C1C8E78C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55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86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e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 userDrawn="1"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6752336" y="313870"/>
            <a:ext cx="355736" cy="32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sp>
        <p:nvSpPr>
          <p:cNvPr id="4" name="Ovale 3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e 4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e 5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e 6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e 7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vale 8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e 9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8100392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9775" y="1224237"/>
            <a:ext cx="5908951" cy="1380059"/>
          </a:xfrm>
        </p:spPr>
        <p:txBody>
          <a:bodyPr anchor="t">
            <a:noAutofit/>
          </a:bodyPr>
          <a:lstStyle>
            <a:lvl1pPr algn="l">
              <a:defRPr lang="it-IT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319775" y="2867494"/>
            <a:ext cx="5908313" cy="1075792"/>
          </a:xfrm>
        </p:spPr>
        <p:txBody>
          <a:bodyPr>
            <a:noAutofit/>
          </a:bodyPr>
          <a:lstStyle>
            <a:lvl1pPr marL="0" indent="0">
              <a:buNone/>
              <a:defRPr lang="it-IT" sz="2400" i="1" kern="1200" dirty="0" smtClean="0">
                <a:solidFill>
                  <a:srgbClr val="4F80BC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69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4569" y="4697785"/>
            <a:ext cx="8179431" cy="770017"/>
          </a:xfrm>
        </p:spPr>
        <p:txBody>
          <a:bodyPr>
            <a:noAutofit/>
          </a:bodyPr>
          <a:lstStyle>
            <a:lvl1pPr algn="r">
              <a:defRPr lang="it-IT" sz="4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5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849" y="54697"/>
            <a:ext cx="7028274" cy="770017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8850" y="6542623"/>
            <a:ext cx="3086100" cy="216465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 sz="900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3399"/>
              </a:solidFill>
              <a:latin typeface="Verdana" pitchFamily="34" charset="0"/>
              <a:cs typeface="Lucida Sans Unicode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769327" y="931863"/>
            <a:ext cx="8323385" cy="271462"/>
          </a:xfrm>
        </p:spPr>
        <p:txBody>
          <a:bodyPr/>
          <a:lstStyle>
            <a:lvl1pPr marL="361950" indent="-361950">
              <a:defRPr/>
            </a:lvl1pPr>
            <a:lvl2pPr marL="216000" indent="-216000">
              <a:defRPr/>
            </a:lvl2pPr>
            <a:lvl3pPr marL="216000" indent="-216000">
              <a:defRPr/>
            </a:lvl3pPr>
            <a:lvl4pPr marL="216000" indent="-216000">
              <a:defRPr/>
            </a:lvl4pPr>
            <a:lvl5pPr marL="216000" indent="-216000"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grafico 12"/>
          <p:cNvSpPr>
            <a:spLocks noGrp="1"/>
          </p:cNvSpPr>
          <p:nvPr>
            <p:ph type="chart" sz="quarter" idx="13"/>
          </p:nvPr>
        </p:nvSpPr>
        <p:spPr>
          <a:xfrm>
            <a:off x="1504952" y="1720850"/>
            <a:ext cx="6836019" cy="3937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729122" y="6468292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6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9775" y="1224237"/>
            <a:ext cx="5908951" cy="1380059"/>
          </a:xfrm>
        </p:spPr>
        <p:txBody>
          <a:bodyPr anchor="t">
            <a:noAutofit/>
          </a:bodyPr>
          <a:lstStyle>
            <a:lvl1pPr algn="l">
              <a:defRPr lang="it-IT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3" name="Immagine 2" descr="X ISTITUTO-PIEPOLI_logoA-COLORI_v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56" y="837945"/>
            <a:ext cx="1619025" cy="242379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67406" y="5652889"/>
            <a:ext cx="5902902" cy="7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73">
              <a:tabLst>
                <a:tab pos="3060611" algn="ctr"/>
                <a:tab pos="6119635" algn="r"/>
              </a:tabLst>
            </a:pPr>
            <a:r>
              <a:rPr lang="it-IT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Istituto Piepoli  S.p.A.                                                                                                                                </a:t>
            </a:r>
            <a:endParaRPr lang="it-IT" sz="1000" b="1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pPr defTabSz="914373" eaLnBrk="0" hangingPunct="0">
              <a:tabLst>
                <a:tab pos="3060611" algn="ctr"/>
                <a:tab pos="6119635" algn="r"/>
              </a:tabLst>
            </a:pPr>
            <a:r>
              <a:rPr lang="it-IT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20129 Milano  Via Benvenuto Cellini, 2/A   t. +39 02 5412 3098   f. +39 02 5455 493      </a:t>
            </a:r>
            <a:endParaRPr lang="it-IT" sz="1000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pPr defTabSz="914373" eaLnBrk="0" hangingPunct="0">
              <a:tabLst>
                <a:tab pos="3060611" algn="ctr"/>
                <a:tab pos="6119635" algn="r"/>
              </a:tabLst>
            </a:pPr>
            <a:r>
              <a:rPr lang="it-IT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00186 Roma   Via di </a:t>
            </a:r>
            <a:r>
              <a:rPr lang="it-IT" sz="1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Ripetta</a:t>
            </a:r>
            <a:r>
              <a:rPr lang="it-IT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, 39  t. +39 06 3211 0003  f. +39 06 3600 0917  </a:t>
            </a:r>
            <a:endParaRPr lang="it-IT" sz="1000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pPr defTabSz="914373" eaLnBrk="0" hangingPunct="0">
              <a:tabLst>
                <a:tab pos="3060611" algn="ctr"/>
                <a:tab pos="6119635" algn="r"/>
              </a:tabLst>
            </a:pPr>
            <a:r>
              <a:rPr lang="it-IT" sz="10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www.istitutopiepoli.it</a:t>
            </a:r>
            <a:r>
              <a:rPr lang="it-IT" sz="10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  istituto@istitutopiepoli.it  P.IVA: 03779980964  REA 1701566</a:t>
            </a:r>
            <a:endParaRPr lang="it-IT" sz="2400" i="1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319775" y="2867494"/>
            <a:ext cx="5908313" cy="1075792"/>
          </a:xfrm>
        </p:spPr>
        <p:txBody>
          <a:bodyPr>
            <a:noAutofit/>
          </a:bodyPr>
          <a:lstStyle>
            <a:lvl1pPr marL="0" indent="0">
              <a:buNone/>
              <a:defRPr lang="it-IT" sz="2400" i="1" kern="1200" dirty="0" smtClean="0">
                <a:solidFill>
                  <a:srgbClr val="4F80BC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69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4569" y="4697785"/>
            <a:ext cx="8179431" cy="770017"/>
          </a:xfrm>
        </p:spPr>
        <p:txBody>
          <a:bodyPr>
            <a:noAutofit/>
          </a:bodyPr>
          <a:lstStyle>
            <a:lvl1pPr algn="r">
              <a:defRPr lang="it-IT" sz="4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5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849" y="54697"/>
            <a:ext cx="7028274" cy="770017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8850" y="6542623"/>
            <a:ext cx="3086100" cy="216465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 sz="900" i="1"/>
            </a:lvl1pPr>
          </a:lstStyle>
          <a:p>
            <a:pPr defTabSz="839876"/>
            <a:endParaRPr lang="it-IT">
              <a:solidFill>
                <a:prstClr val="black"/>
              </a:solidFill>
              <a:cs typeface="Lucida Sans Unicode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769327" y="931863"/>
            <a:ext cx="8323385" cy="271462"/>
          </a:xfrm>
        </p:spPr>
        <p:txBody>
          <a:bodyPr/>
          <a:lstStyle>
            <a:lvl1pPr marL="361950" indent="-361950">
              <a:defRPr/>
            </a:lvl1pPr>
            <a:lvl2pPr marL="216000" indent="-216000">
              <a:defRPr/>
            </a:lvl2pPr>
            <a:lvl3pPr marL="216000" indent="-216000">
              <a:defRPr/>
            </a:lvl3pPr>
            <a:lvl4pPr marL="216000" indent="-216000">
              <a:defRPr/>
            </a:lvl4pPr>
            <a:lvl5pPr marL="216000" indent="-216000"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grafico 12"/>
          <p:cNvSpPr>
            <a:spLocks noGrp="1"/>
          </p:cNvSpPr>
          <p:nvPr>
            <p:ph type="chart" sz="quarter" idx="13"/>
          </p:nvPr>
        </p:nvSpPr>
        <p:spPr>
          <a:xfrm>
            <a:off x="1504952" y="1720850"/>
            <a:ext cx="6836019" cy="3937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729122" y="6468292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6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126" y="22355"/>
            <a:ext cx="5677552" cy="1470025"/>
          </a:xfrm>
        </p:spPr>
        <p:txBody>
          <a:bodyPr>
            <a:normAutofit/>
          </a:bodyPr>
          <a:lstStyle>
            <a:lvl1pPr>
              <a:defRPr sz="37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2346-B4CA-4F06-99E0-387C3C2C7D2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CBAF-E609-4CDE-91BB-8F1BF23760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17E4-352A-4088-A4B9-A22329BBEF0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0DB79-80C7-4506-AC3B-15F7EE98D7BD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202A-6575-49C8-B6DA-ACBCC0A248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8F08F-3404-4B06-909E-6D877861B84E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75DF-585E-482E-9DE3-1F904D7BBA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1D7E5-3A2D-4706-A302-3D1C81CD093D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B22B-A164-4574-95B3-ABAA39DCD86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239AA-BF9C-4E94-AED7-F360D10EB3D3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136052" y="6381750"/>
            <a:ext cx="465231" cy="3317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37283" y="11150"/>
            <a:ext cx="8229600" cy="664174"/>
          </a:xfrm>
        </p:spPr>
        <p:txBody>
          <a:bodyPr>
            <a:normAutofit/>
          </a:bodyPr>
          <a:lstStyle>
            <a:lvl1pPr algn="l">
              <a:defRPr sz="2900" b="1">
                <a:solidFill>
                  <a:srgbClr val="4F80BC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8B21-C435-4035-9827-5263484711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-57378" y="6369051"/>
            <a:ext cx="823546" cy="360363"/>
          </a:xfrm>
          <a:prstGeom prst="rect">
            <a:avLst/>
          </a:prstGeom>
        </p:spPr>
        <p:txBody>
          <a:bodyPr lIns="83969" tIns="41985" rIns="83969" bIns="41985" anchor="ctr"/>
          <a:lstStyle>
            <a:lvl1pPr algn="ctr">
              <a:defRPr sz="900">
                <a:latin typeface="Calibri Ligh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2FC49-DB80-471E-86E4-A8ACA36807AF}" type="slidenum">
              <a:rPr lang="it-IT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21814-0B83-4F69-B75B-31CF2B9529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6242-1A77-44BA-B181-85C3683E7C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ED46B-B484-4CF3-A7EB-6241F9038D21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2" indent="0">
              <a:buNone/>
              <a:defRPr sz="2000"/>
            </a:lvl4pPr>
            <a:lvl5pPr marL="1828349" indent="0">
              <a:buNone/>
              <a:defRPr sz="2000"/>
            </a:lvl5pPr>
            <a:lvl6pPr marL="2285436" indent="0">
              <a:buNone/>
              <a:defRPr sz="2000"/>
            </a:lvl6pPr>
            <a:lvl7pPr marL="2742523" indent="0">
              <a:buNone/>
              <a:defRPr sz="2000"/>
            </a:lvl7pPr>
            <a:lvl8pPr marL="3199610" indent="0">
              <a:buNone/>
              <a:defRPr sz="2000"/>
            </a:lvl8pPr>
            <a:lvl9pPr marL="3656697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A60D-7A90-415A-B95E-EEE0BBC58C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D5005-23E7-4B48-88F9-8D5FBB34927D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D2E4-BE46-413E-A6C0-E269E64227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AE36C-447A-409B-AC51-26774560843E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A524-4B9E-4A50-8B0E-90A49320DC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19C00-4131-4CA5-A613-2FA090EC1265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64" y="1142984"/>
            <a:ext cx="7615237" cy="4929204"/>
          </a:xfrm>
        </p:spPr>
        <p:txBody>
          <a:bodyPr/>
          <a:lstStyle>
            <a:lvl1pPr>
              <a:defRPr sz="1600"/>
            </a:lvl1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82305" y="6643688"/>
            <a:ext cx="1261696" cy="214312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520FF-722D-492D-9366-E34497AFFAC7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Comm.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8" name="Picture 6" descr="http://www.drogbaster.it/numero-ver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346710" cy="346710"/>
          </a:xfrm>
          <a:prstGeom prst="rect">
            <a:avLst/>
          </a:prstGeom>
          <a:noFill/>
        </p:spPr>
      </p:pic>
      <p:sp>
        <p:nvSpPr>
          <p:cNvPr id="9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NV Commerciale</a:t>
            </a: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e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 userDrawn="1"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6752336" y="313870"/>
            <a:ext cx="355736" cy="32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sp>
        <p:nvSpPr>
          <p:cNvPr id="4" name="Ovale 3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Ovale 4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Ovale 6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Ovale 8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8100392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</a:rPr>
              <a:t>Affari Istituzionali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Comm.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8" name="Picture 6" descr="http://www.drogbaster.it/numero-ver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346710" cy="346710"/>
          </a:xfrm>
          <a:prstGeom prst="rect">
            <a:avLst/>
          </a:prstGeom>
          <a:noFill/>
        </p:spPr>
      </p:pic>
      <p:sp>
        <p:nvSpPr>
          <p:cNvPr id="9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NV Commerciale</a:t>
            </a: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 userDrawn="1"/>
        </p:nvSpPr>
        <p:spPr>
          <a:xfrm>
            <a:off x="6952976" y="59696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kern="1200" smtClean="0">
                <a:solidFill>
                  <a:srgbClr val="39527B"/>
                </a:solidFill>
                <a:latin typeface="+mn-lt"/>
                <a:ea typeface="+mn-ea"/>
                <a:cs typeface="+mn-cs"/>
              </a:rPr>
              <a:pPr algn="r"/>
              <a:t>‹N›</a:t>
            </a:fld>
            <a:endParaRPr lang="it-IT" sz="1400" kern="1200" dirty="0" smtClean="0">
              <a:solidFill>
                <a:srgbClr val="39527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Ovale 56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Ovale 57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Ovale 58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Ovale 59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Ovale 60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e 61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Ovale 62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3549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2163" y="6359227"/>
            <a:ext cx="6334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X ISTITUTO-PIEPOLI_logoA-COLORI_v3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04" y="6048672"/>
            <a:ext cx="510800" cy="764704"/>
          </a:xfrm>
          <a:prstGeom prst="rect">
            <a:avLst/>
          </a:prstGeom>
        </p:spPr>
      </p:pic>
      <p:pic>
        <p:nvPicPr>
          <p:cNvPr id="15" name="Picture 8" descr="http://www.maremmanews.it/gallery3/var/resizes/2013/Logo_FIORA.jpg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2689" y="260648"/>
            <a:ext cx="1385815" cy="4320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71" r:id="rId3"/>
    <p:sldLayoutId id="2147483681" r:id="rId4"/>
    <p:sldLayoutId id="2147483682" r:id="rId5"/>
    <p:sldLayoutId id="2147483672" r:id="rId6"/>
    <p:sldLayoutId id="2147483673" r:id="rId7"/>
    <p:sldLayoutId id="2147483674" r:id="rId8"/>
    <p:sldLayoutId id="2147483685" r:id="rId9"/>
    <p:sldLayoutId id="2147483675" r:id="rId10"/>
    <p:sldLayoutId id="2147483684" r:id="rId11"/>
    <p:sldLayoutId id="2147483676" r:id="rId12"/>
    <p:sldLayoutId id="2147483683" r:id="rId13"/>
    <p:sldLayoutId id="2147483655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68848" y="54695"/>
            <a:ext cx="8314782" cy="770017"/>
          </a:xfrm>
          <a:prstGeom prst="rect">
            <a:avLst/>
          </a:prstGeom>
        </p:spPr>
        <p:txBody>
          <a:bodyPr vert="horz" lIns="83988" tIns="41994" rIns="83988" bIns="41994" rtlCol="0" anchor="t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8848" y="931798"/>
            <a:ext cx="8314782" cy="343066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99E47-178A-4DB3-8EA3-410C636A3B80}" type="slidenum">
              <a:rPr lang="it-IT" smtClean="0">
                <a:solidFill>
                  <a:prstClr val="black"/>
                </a:solidFill>
                <a:latin typeface="Verdana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prstClr val="black"/>
              </a:solidFill>
              <a:latin typeface="Verdana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36572" rtl="0" eaLnBrk="1" latinLnBrk="0" hangingPunct="1">
        <a:lnSpc>
          <a:spcPct val="100000"/>
        </a:lnSpc>
        <a:spcBef>
          <a:spcPct val="0"/>
        </a:spcBef>
        <a:buNone/>
        <a:defRPr sz="2900" b="1" kern="1200" baseline="0">
          <a:solidFill>
            <a:srgbClr val="4F80BC"/>
          </a:solidFill>
          <a:latin typeface="+mn-lt"/>
          <a:ea typeface="+mj-ea"/>
          <a:cs typeface="+mj-cs"/>
        </a:defRPr>
      </a:lvl1pPr>
    </p:titleStyle>
    <p:bodyStyle>
      <a:lvl1pPr marL="361950" indent="-361950" algn="l" defTabSz="736572" rtl="0" eaLnBrk="1" latinLnBrk="0" hangingPunct="1">
        <a:lnSpc>
          <a:spcPct val="100000"/>
        </a:lnSpc>
        <a:spcBef>
          <a:spcPts val="0"/>
        </a:spcBef>
        <a:buFontTx/>
        <a:buBlip>
          <a:blip r:embed="rId12"/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2429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20715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9000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86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72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858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144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429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85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72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57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144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429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714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1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286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21814-0B83-4F69-B75B-31CF2B9529F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13/07/2017</a:t>
            </a:fld>
            <a:endParaRPr lang="it-IT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9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3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1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 userDrawn="1"/>
        </p:nvSpPr>
        <p:spPr>
          <a:xfrm>
            <a:off x="6952976" y="59696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smtClean="0">
                <a:solidFill>
                  <a:srgbClr val="39527B"/>
                </a:solidFill>
              </a:rPr>
              <a:pPr algn="r"/>
              <a:t>‹N›</a:t>
            </a:fld>
            <a:endParaRPr lang="it-IT" sz="1400" dirty="0" smtClean="0">
              <a:solidFill>
                <a:srgbClr val="39527B"/>
              </a:solidFill>
            </a:endParaRPr>
          </a:p>
        </p:txBody>
      </p:sp>
      <p:sp>
        <p:nvSpPr>
          <p:cNvPr id="57" name="Ovale 56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Ovale 57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9" name="Ovale 58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0" name="Ovale 59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Ovale 60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2" name="Ovale 61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3" name="Ovale 62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3549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</a:rPr>
              <a:t>Affari Istituzionali</a:t>
            </a:r>
            <a:endParaRPr lang="it-IT" sz="1200" dirty="0">
              <a:solidFill>
                <a:prstClr val="black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2163" y="6359227"/>
            <a:ext cx="6334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X ISTITUTO-PIEPOLI_logoA-COLORI_v3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04" y="6048672"/>
            <a:ext cx="510800" cy="764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4.gif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gif"/><Relationship Id="rId4" Type="http://schemas.openxmlformats.org/officeDocument/2006/relationships/image" Target="../media/image28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atlantic.mvcdn.com/wp-content/uploads/2012/08/water_572238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1656184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360040" y="980728"/>
            <a:ext cx="7092280" cy="28803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31813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Customer </a:t>
            </a:r>
            <a:r>
              <a:rPr kumimoji="0" lang="en-US" sz="4500" b="0" i="0" u="none" strike="noStrike" kern="1200" cap="none" spc="0" normalizeH="0" baseline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2017</a:t>
            </a: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endParaRPr lang="it-IT" sz="3200" b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r>
              <a:rPr lang="it-IT" sz="3200" b="1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I°</a:t>
            </a:r>
            <a:r>
              <a:rPr lang="it-IT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Semestre 2017</a:t>
            </a:r>
          </a:p>
          <a:p>
            <a:pPr marL="6254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3563724"/>
            <a:ext cx="35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8064" y="4077072"/>
            <a:ext cx="280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realizzata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81370" y="4408521"/>
            <a:ext cx="1440160" cy="4606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it-IT" sz="1600" b="1" cap="small" dirty="0" smtClean="0"/>
              <a:t>Affari Istituzionali</a:t>
            </a:r>
            <a:endParaRPr lang="it-IT" sz="1600" b="1" cap="smal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914639"/>
            <a:ext cx="2177522" cy="8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X ISTITUTO-PIEPOLI_logoA-COLORI_v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725144"/>
            <a:ext cx="697016" cy="1043483"/>
          </a:xfrm>
          <a:prstGeom prst="rect">
            <a:avLst/>
          </a:prstGeom>
        </p:spPr>
      </p:pic>
      <p:pic>
        <p:nvPicPr>
          <p:cNvPr id="10" name="Picture 8" descr="http://www.maremmanews.it/gallery3/var/resizes/2013/Logo_FIO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318385"/>
            <a:ext cx="3562350" cy="1110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6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CSI – Customer Satisfaction Index</a:t>
            </a:r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1764" y="1772816"/>
          <a:ext cx="8820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143640" y="1988840"/>
            <a:ext cx="1188000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95300" y="3789040"/>
            <a:ext cx="8153400" cy="18722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107763" dir="2700000" algn="ctr" rotWithShape="0">
              <a:schemeClr val="bg2"/>
            </a:outerShdw>
          </a:effectLst>
        </p:spPr>
        <p:txBody>
          <a:bodyPr lIns="90000" tIns="18000" rIns="90000" bIns="18000" anchor="ctr" anchorCtr="1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di Customer Satisfaction prevede </a:t>
            </a:r>
            <a:r>
              <a:rPr lang="it-I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livelli di misurazione della soddisfazione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COMPLESSIVO: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giudizio dell’utente sul servizio fornito da ACQUEDOTTO DEL FIORA espresso con un voto da 1 a 10 dove 1 significa pessimo e 10 ottimo</a:t>
            </a:r>
          </a:p>
          <a:p>
            <a:pPr marL="444500" lvl="1" indent="-265113" algn="just">
              <a:lnSpc>
                <a:spcPct val="110000"/>
              </a:lnSpc>
              <a:spcBef>
                <a:spcPts val="6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SUGLI ASPETTI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giudizi degli utenti sui singoli aspetti costituenti il servizio espresso con un voto da 1 a 10 dove 1 significa pessimo e 10 ottimo.</a:t>
            </a:r>
          </a:p>
          <a:p>
            <a:pPr marL="0" lvl="1" indent="-265113" algn="just">
              <a:lnSpc>
                <a:spcPct val="110000"/>
              </a:lnSpc>
              <a:spcBef>
                <a:spcPts val="1200"/>
              </a:spcBef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 utenti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esprimono un voto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6-10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5" name="Text Box 119"/>
          <p:cNvSpPr txBox="1">
            <a:spLocks noChangeArrowheads="1"/>
          </p:cNvSpPr>
          <p:nvPr/>
        </p:nvSpPr>
        <p:spPr bwMode="auto">
          <a:xfrm>
            <a:off x="467544" y="620688"/>
            <a:ext cx="8676456" cy="314675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Customer Satisfaction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idrico nel complesso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Aspetti generali del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Canali di contatto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 bwMode="auto">
          <a:xfrm>
            <a:off x="323528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323528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323528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3491880" y="4059699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5652120" y="213285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86,7%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5100" y="1515104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Parentesi graffa chiusa 32"/>
          <p:cNvSpPr/>
          <p:nvPr/>
        </p:nvSpPr>
        <p:spPr>
          <a:xfrm>
            <a:off x="4932040" y="1916832"/>
            <a:ext cx="144016" cy="79208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96544" y="184482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49,2%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16,2%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83,8%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42900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335699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20" name="Grafico 19"/>
          <p:cNvGraphicFramePr/>
          <p:nvPr/>
        </p:nvGraphicFramePr>
        <p:xfrm>
          <a:off x="251520" y="4005064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0" y="1628800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sellaDiTesto 20"/>
          <p:cNvSpPr txBox="1"/>
          <p:nvPr/>
        </p:nvSpPr>
        <p:spPr bwMode="auto">
          <a:xfrm>
            <a:off x="3779837" y="1700808"/>
            <a:ext cx="1584326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 bwMode="auto">
          <a:xfrm>
            <a:off x="323528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323528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323528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5652120" y="213285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74,4%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5100" y="1515104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Parentesi graffa chiusa 32"/>
          <p:cNvSpPr/>
          <p:nvPr/>
        </p:nvSpPr>
        <p:spPr>
          <a:xfrm>
            <a:off x="4932040" y="1916832"/>
            <a:ext cx="144016" cy="79208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96544" y="184482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43,1%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33,2%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23,7%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76,3%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42900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335699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491880" y="4059699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251520" y="4005064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 bwMode="auto">
          <a:xfrm>
            <a:off x="323528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323528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323528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5652120" y="213285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90,9%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5100" y="1515104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Parentesi graffa chiusa 32"/>
          <p:cNvSpPr/>
          <p:nvPr/>
        </p:nvSpPr>
        <p:spPr>
          <a:xfrm>
            <a:off x="4932040" y="1916832"/>
            <a:ext cx="144016" cy="79208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96544" y="184482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57,2%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31,5%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11,3%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88,7%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42900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335699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491880" y="4059699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251520" y="4005064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88,7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90,9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– indicatori di performance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38824" y="116539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soddisfatto?” 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69328" y="1165394"/>
            <a:ext cx="30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Quale degli aspetti è il più importante?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(risposta singola)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5796136" y="1196752"/>
            <a:ext cx="0" cy="3960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713328" y="2240976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87,1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20320" y="4221088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12,9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50576" y="18147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295088" y="18147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-107792" y="2348880"/>
          <a:ext cx="1943488" cy="3096344"/>
        </p:xfrm>
        <a:graphic>
          <a:graphicData uri="http://schemas.openxmlformats.org/drawingml/2006/table">
            <a:tbl>
              <a:tblPr/>
              <a:tblGrid>
                <a:gridCol w="1943488"/>
              </a:tblGrid>
              <a:tr h="15481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CONTINUITÀ</a:t>
                      </a:r>
                      <a:b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 SERVIZIO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1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LIVELLO </a:t>
                      </a:r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b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PRESSIONE ACQUA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9" y="1997122"/>
          <a:ext cx="3383648" cy="380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4271473" y="177281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34" name="Grafico 3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139224" y="2172926"/>
          <a:ext cx="1584176" cy="33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251520" y="2897222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251520" y="1554690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251520" y="218180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5147469" y="1958520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87,5%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546473" y="1340768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Parentesi graffa chiusa 21"/>
          <p:cNvSpPr/>
          <p:nvPr/>
        </p:nvSpPr>
        <p:spPr>
          <a:xfrm>
            <a:off x="4427389" y="1742496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4391893" y="167048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40,6%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46,2%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13,2%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86,8%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42900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96136" y="335699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843808" y="2961000"/>
            <a:ext cx="2592000" cy="936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Per 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64,1%</a:t>
            </a:r>
            <a:r>
              <a:rPr lang="it-IT" sz="1600" dirty="0" smtClean="0">
                <a:solidFill>
                  <a:srgbClr val="003366"/>
                </a:solidFill>
              </a:rPr>
              <a:t> del campione,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negli ultimi 6 mesi, è stata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fatta la lettura del contatore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8" name="Grafico 27"/>
          <p:cNvGraphicFramePr/>
          <p:nvPr/>
        </p:nvGraphicFramePr>
        <p:xfrm>
          <a:off x="-108520" y="4221088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3383360" y="4203715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86,8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87,5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908720"/>
            <a:ext cx="4320480" cy="4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La Customer Satisfaction in Acea   		  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Metodologia 	   		  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Profilo utenza e utilizzatori dei canali	 	  7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Caratteristiche immobile		  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CUSTOMER SATISFACTION INDEX</a:t>
            </a:r>
            <a:r>
              <a:rPr lang="it-IT" sz="1100" dirty="0" smtClean="0">
                <a:solidFill>
                  <a:srgbClr val="000000"/>
                </a:solidFill>
              </a:rPr>
              <a:t>	  9</a:t>
            </a: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43250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</a:t>
            </a: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b="1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sz="1100" dirty="0" smtClean="0">
                <a:solidFill>
                  <a:srgbClr val="000000"/>
                </a:solidFill>
              </a:rPr>
              <a:t>11</a:t>
            </a: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d’indagine comuni a tutte le società del Gruppo Acea)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Giudizio “di pancia” sul servizio idrico		 12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Qualità dell’acqua			 14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tecnici del servizio		 15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Fatturazione				 18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Rapporto qualità prezzo		 21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Segnalazione guasti			 23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Intervento tecnico			 26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29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33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37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Sito Internet				 39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INDAGINE CAWI			</a:t>
            </a:r>
            <a:r>
              <a:rPr lang="it-IT" sz="1100" dirty="0" smtClean="0">
                <a:solidFill>
                  <a:srgbClr val="000000"/>
                </a:solidFill>
              </a:rPr>
              <a:t>54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572000" y="2770418"/>
            <a:ext cx="1" cy="2520000"/>
          </a:xfrm>
          <a:prstGeom prst="line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95536" y="2770418"/>
            <a:ext cx="8352928" cy="2818822"/>
          </a:xfrm>
          <a:prstGeom prst="rect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26526" y="908720"/>
            <a:ext cx="4392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 </a:t>
            </a:r>
            <a:r>
              <a:rPr lang="it-IT" sz="1100" dirty="0" smtClean="0">
                <a:solidFill>
                  <a:srgbClr val="000000"/>
                </a:solidFill>
              </a:rPr>
              <a:t>			 41</a:t>
            </a: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di approfondimento su temi d’interesse della società)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da migliorare			 42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43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44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Scelta dello sportello rispetto al NV		 45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46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err="1" smtClean="0">
                <a:solidFill>
                  <a:srgbClr val="000000"/>
                </a:solidFill>
              </a:rPr>
              <a:t>App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MyFiora</a:t>
            </a:r>
            <a:r>
              <a:rPr lang="it-IT" sz="1100" dirty="0" smtClean="0">
                <a:solidFill>
                  <a:srgbClr val="000000"/>
                </a:solidFill>
              </a:rPr>
              <a:t>			 47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Conoscenza dei protagonisti del servizio idrico 	 48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dell’acqua potabile		 49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Case dell’Acqua			 51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Comunicazione da parte dell’azienda		 52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 – indicatori di performance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2" name="Ovale 21"/>
          <p:cNvSpPr/>
          <p:nvPr/>
        </p:nvSpPr>
        <p:spPr>
          <a:xfrm>
            <a:off x="7020272" y="3213040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25,4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56328" y="238493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17,4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984447" y="4149080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38,6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7074447" y="5301264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18,5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652120" y="1340768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899592" y="99222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5868144" y="1340768"/>
            <a:ext cx="0" cy="453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179512" y="2132856"/>
          <a:ext cx="1584176" cy="39604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458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REGOLARITÀ NELLE LETTURA DEI CONTATORI DA PARTE DEL PERSONALE INCARICATO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CHIAREZZA E LA 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LETTURA DELLE BOLLETTE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CORRETTEZZA DEGLI IMPORTI RIPORTATI NELLE BOLLETTE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L'INVIO REGOLARE DELLE FATTURE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434348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21123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683568" y="318525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683568" y="184272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683568" y="246983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224655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74,1%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978521" y="162880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203052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95852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41277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44,1%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31,1%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68,9%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335699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42900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221088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203715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68,9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74,1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683568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683568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683568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98,0%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978521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05273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73,0%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4,0%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96,0%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299695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06896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34154" y="734384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2555776" y="3212976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Nell’</a:t>
            </a:r>
            <a:r>
              <a:rPr lang="it-IT" sz="1600" b="1" dirty="0" smtClean="0">
                <a:solidFill>
                  <a:srgbClr val="003366"/>
                </a:solidFill>
              </a:rPr>
              <a:t>88,1%</a:t>
            </a:r>
            <a:r>
              <a:rPr lang="it-IT" sz="1600" dirty="0" smtClean="0">
                <a:solidFill>
                  <a:srgbClr val="003366"/>
                </a:solidFill>
              </a:rPr>
              <a:t> delle segnalazioni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 guasto, la società è intervenuta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per ripristinare il servizio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[83,7%, 2° SEM. 2016]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96,0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98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092447" y="238493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17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6984447" y="4149080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36,3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132856"/>
          <a:ext cx="1584176" cy="39604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458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ATTESA AL TELEFONO PER PARLARE CON 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SEGUIRE LE INDICAZIONI DATE DAL RISPONDITORE AUTOMATICO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CHIAREZZA DELLE INFORMAZIONI FORNITE DALL’OPERATORE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CORTESIA E DISPONIBILITÀ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34348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21123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128447" y="3284984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11,4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20447" y="5085184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35,3</a:t>
            </a:r>
            <a:endParaRPr lang="it-IT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91,0%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05273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76,0%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6,5%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93,5%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299695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06896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2771800" y="2996952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b="1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L’89</a:t>
            </a:r>
            <a:r>
              <a:rPr lang="it-IT" sz="1600" b="1" dirty="0" smtClean="0">
                <a:solidFill>
                  <a:srgbClr val="003366"/>
                </a:solidFill>
              </a:rPr>
              <a:t>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è riuscito a risolvere il problema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tramite l’intervento tecnico</a:t>
            </a:r>
          </a:p>
          <a:p>
            <a:pPr lvl="0" algn="ctr"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[92,0%, 2° SEM. 2016]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93,5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91,0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6948264" y="2204864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48,9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74264" y="4149080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16,6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132856"/>
          <a:ext cx="1584176" cy="39604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458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RAPIDITÀ 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INTERVENTO DOPO LA SUA RICHIESTA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RISPETTO DEGLI ORARI DEGLI APPUNTAMENTI DA PARTE DEI TECNICI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CORTESIA E  DISPONIBILITÀ DEI TECNICI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COMPRENSIONE DEL PROBLEMA E CAPACITÀ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RISPOSTA-RISOLUZIONE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34348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21123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146264" y="3284984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12,8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38264" y="5085184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21,7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83,8%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05273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70,5%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8,5%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91,5%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299695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06896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36512" y="115200"/>
            <a:ext cx="8892000" cy="579600"/>
          </a:xfrm>
        </p:spPr>
        <p:txBody>
          <a:bodyPr/>
          <a:lstStyle/>
          <a:p>
            <a:r>
              <a:rPr lang="it-IT" dirty="0"/>
              <a:t> L</a:t>
            </a:r>
            <a:r>
              <a:rPr lang="it-IT" dirty="0" smtClean="0"/>
              <a:t>a Customer </a:t>
            </a:r>
            <a:r>
              <a:rPr lang="it-IT" dirty="0"/>
              <a:t>S</a:t>
            </a:r>
            <a:r>
              <a:rPr lang="it-IT" dirty="0" smtClean="0"/>
              <a:t>atisfaction in Acea</a:t>
            </a:r>
            <a:endParaRPr lang="it-IT" dirty="0"/>
          </a:p>
        </p:txBody>
      </p:sp>
      <p:sp>
        <p:nvSpPr>
          <p:cNvPr id="4" name="Rectangle 205"/>
          <p:cNvSpPr>
            <a:spLocks noChangeArrowheads="1"/>
          </p:cNvSpPr>
          <p:nvPr/>
        </p:nvSpPr>
        <p:spPr bwMode="auto">
          <a:xfrm>
            <a:off x="323528" y="980728"/>
            <a:ext cx="856895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Gruppo Acea ha fatto della strategia dell’attenzione verso il cliente un processo fondamentale dell’agire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d’impresa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sviluppando una politica di ascolto dei propri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attraverso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rilevazioni periodiche di Customer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Le Società oggetto d’indagine in Italia per l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’Area Idrico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sono: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Ato 2 Roma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i Comuni acquisiti nella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Provincia di Roma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Ato 5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Gori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Umbra 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Acquedotto del Fiora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Publiacqua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Crea Gestioni,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Sogea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 e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Geal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mentre per l’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Area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it-IT" sz="1400" b="1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Areti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Illuminazione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Pubblica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(Roma).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Ogni annualità prevede circa 50.000 interviste su territorio nazionale -  con cadenza di rilevazione semestrale.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il biennio 2017-2018, la Società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ISTITUTO PIEPOLI SPA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occuperà della impostazione tecnica della ricerca, della raccolta dati e dell’analisi dei risultati.</a:t>
            </a:r>
            <a:endParaRPr lang="it-IT" sz="1400" dirty="0" smtClean="0">
              <a:solidFill>
                <a:srgbClr val="000000"/>
              </a:solidFill>
              <a:latin typeface="Verdana"/>
            </a:endParaRP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L’attività di coordinamento all’interno di ACEA è svolta da ACEA Affari Istituzionali ed è diretta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Pietro Giannotti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Valentina Muffatto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in costante collaborazione con le Società interessate.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documento restituisce i risultati dell’indagine di </a:t>
            </a:r>
            <a:r>
              <a:rPr lang="it-IT" sz="1400" b="1" dirty="0" err="1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rispetto al servizio offerto dalla Società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 SpA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riferimento al primo semestre del 2017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742950" lvl="1" indent="-285750" algn="just">
              <a:spcBef>
                <a:spcPct val="5000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91,5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83,7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18272" y="2312920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8,7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20272" y="3717032"/>
            <a:ext cx="756000" cy="75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30,6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132857"/>
          <a:ext cx="1584176" cy="4176463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8062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SEGUIRE IL</a:t>
                      </a:r>
                      <a:r>
                        <a:rPr lang="it-IT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RISPONDITORE AUTOMATICO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4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ATTESA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COMPETENZA DELL’OPERATORE 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4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CORTESIA E DISPONIBILITÀ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4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CHIAREZZA DELLE INFORMAZIONI FORNITE DALL’OPERATORE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63224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49999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00272" y="3068960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13,7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128272" y="4653200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20,8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7074272" y="5445288"/>
            <a:ext cx="648000" cy="64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26,1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title"/>
          </p:nvPr>
        </p:nvSpPr>
        <p:spPr>
          <a:xfrm>
            <a:off x="0" y="44624"/>
            <a:ext cx="8892000" cy="579600"/>
          </a:xfrm>
        </p:spPr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sz="20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64780"/>
              </p:ext>
            </p:extLst>
          </p:nvPr>
        </p:nvGraphicFramePr>
        <p:xfrm>
          <a:off x="1301768" y="1463799"/>
          <a:ext cx="7232632" cy="39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984466" y="2044847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71600" y="4996010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023194" y="6062564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6385519" y="6062564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0" name="Text Box 1039"/>
          <p:cNvSpPr txBox="1">
            <a:spLocks noChangeArrowheads="1"/>
          </p:cNvSpPr>
          <p:nvPr/>
        </p:nvSpPr>
        <p:spPr bwMode="auto">
          <a:xfrm rot="16200000">
            <a:off x="203466" y="3346658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41" name="Line 1049"/>
          <p:cNvSpPr>
            <a:spLocks noChangeShapeType="1"/>
          </p:cNvSpPr>
          <p:nvPr/>
        </p:nvSpPr>
        <p:spPr bwMode="auto">
          <a:xfrm flipV="1">
            <a:off x="1155916" y="2540124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Line 1050"/>
          <p:cNvSpPr>
            <a:spLocks noChangeShapeType="1"/>
          </p:cNvSpPr>
          <p:nvPr/>
        </p:nvSpPr>
        <p:spPr bwMode="auto">
          <a:xfrm flipV="1">
            <a:off x="3975918" y="6228630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Text Box 1038"/>
          <p:cNvSpPr txBox="1">
            <a:spLocks noChangeArrowheads="1"/>
          </p:cNvSpPr>
          <p:nvPr/>
        </p:nvSpPr>
        <p:spPr bwMode="auto">
          <a:xfrm>
            <a:off x="2628925" y="6145559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44" name="Text Box 2052"/>
          <p:cNvSpPr txBox="1">
            <a:spLocks noChangeArrowheads="1"/>
          </p:cNvSpPr>
          <p:nvPr/>
        </p:nvSpPr>
        <p:spPr bwMode="auto">
          <a:xfrm>
            <a:off x="5292080" y="908720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Text Box 2052"/>
          <p:cNvSpPr txBox="1">
            <a:spLocks noChangeArrowheads="1"/>
          </p:cNvSpPr>
          <p:nvPr/>
        </p:nvSpPr>
        <p:spPr bwMode="auto">
          <a:xfrm>
            <a:off x="1691680" y="908720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6" name="Text Box 2052"/>
          <p:cNvSpPr txBox="1">
            <a:spLocks noChangeArrowheads="1"/>
          </p:cNvSpPr>
          <p:nvPr/>
        </p:nvSpPr>
        <p:spPr bwMode="auto">
          <a:xfrm>
            <a:off x="5382408" y="5517232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7" name="Text Box 2052"/>
          <p:cNvSpPr txBox="1">
            <a:spLocks noChangeArrowheads="1"/>
          </p:cNvSpPr>
          <p:nvPr/>
        </p:nvSpPr>
        <p:spPr bwMode="auto">
          <a:xfrm>
            <a:off x="1710000" y="5517232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6372200" y="320198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88,3%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 rot="16200000">
            <a:off x="3860123" y="2058275"/>
            <a:ext cx="1506538" cy="22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20,0%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93,0%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052737"/>
          <a:ext cx="1224136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22413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69,3%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22,3%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8,4%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91,6%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299695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06896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91,6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93,0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36360" y="216892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00" b="1" kern="0" dirty="0" smtClean="0">
                <a:solidFill>
                  <a:prstClr val="white"/>
                </a:solidFill>
              </a:rPr>
              <a:t>12,6</a:t>
            </a:r>
            <a:endParaRPr lang="it-IT" sz="10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56360" y="3284984"/>
            <a:ext cx="828000" cy="82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32,3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1916833"/>
          <a:ext cx="1584176" cy="432048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ATTESA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GESTIONE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46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COMPETENZA DELL’OPERATORE 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CORTESIA E DISPONIBILITÀ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CHIAREZZA DELLE INFORMAZIONI FORNITE DALL’OPERATORE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ACCOGLIENZA/</a:t>
                      </a:r>
                    </a:p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COMFORT DEI LOCALI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848265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716016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72360" y="2780928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00" b="1" kern="0" dirty="0" smtClean="0">
                <a:solidFill>
                  <a:prstClr val="white"/>
                </a:solidFill>
              </a:rPr>
              <a:t>10,8</a:t>
            </a:r>
            <a:endParaRPr lang="it-IT" sz="10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200360" y="4257152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19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31" name="Ovale 30"/>
          <p:cNvSpPr/>
          <p:nvPr/>
        </p:nvSpPr>
        <p:spPr>
          <a:xfrm>
            <a:off x="7308360" y="5661248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00" b="1" kern="0" dirty="0" smtClean="0">
                <a:solidFill>
                  <a:prstClr val="white"/>
                </a:solidFill>
              </a:rPr>
              <a:t>3,9</a:t>
            </a:r>
            <a:endParaRPr lang="it-IT" sz="1000" b="1" kern="0" dirty="0">
              <a:solidFill>
                <a:prstClr val="white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7164360" y="4869160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21,4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title"/>
          </p:nvPr>
        </p:nvSpPr>
        <p:spPr>
          <a:xfrm>
            <a:off x="0" y="44624"/>
            <a:ext cx="8892000" cy="579600"/>
          </a:xfrm>
        </p:spPr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sz="20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64780"/>
              </p:ext>
            </p:extLst>
          </p:nvPr>
        </p:nvGraphicFramePr>
        <p:xfrm>
          <a:off x="1301768" y="1391791"/>
          <a:ext cx="7232632" cy="39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984466" y="1972839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71600" y="4924002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023194" y="5990556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6385519" y="5990556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0" name="Text Box 1039"/>
          <p:cNvSpPr txBox="1">
            <a:spLocks noChangeArrowheads="1"/>
          </p:cNvSpPr>
          <p:nvPr/>
        </p:nvSpPr>
        <p:spPr bwMode="auto">
          <a:xfrm rot="16200000">
            <a:off x="203466" y="3274650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41" name="Line 1049"/>
          <p:cNvSpPr>
            <a:spLocks noChangeShapeType="1"/>
          </p:cNvSpPr>
          <p:nvPr/>
        </p:nvSpPr>
        <p:spPr bwMode="auto">
          <a:xfrm flipV="1">
            <a:off x="1155916" y="2468116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Line 1050"/>
          <p:cNvSpPr>
            <a:spLocks noChangeShapeType="1"/>
          </p:cNvSpPr>
          <p:nvPr/>
        </p:nvSpPr>
        <p:spPr bwMode="auto">
          <a:xfrm flipV="1">
            <a:off x="3975918" y="6156622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Text Box 1038"/>
          <p:cNvSpPr txBox="1">
            <a:spLocks noChangeArrowheads="1"/>
          </p:cNvSpPr>
          <p:nvPr/>
        </p:nvSpPr>
        <p:spPr bwMode="auto">
          <a:xfrm>
            <a:off x="2628925" y="6145559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44" name="Text Box 2052"/>
          <p:cNvSpPr txBox="1">
            <a:spLocks noChangeArrowheads="1"/>
          </p:cNvSpPr>
          <p:nvPr/>
        </p:nvSpPr>
        <p:spPr bwMode="auto">
          <a:xfrm>
            <a:off x="5292080" y="836712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Text Box 2052"/>
          <p:cNvSpPr txBox="1">
            <a:spLocks noChangeArrowheads="1"/>
          </p:cNvSpPr>
          <p:nvPr/>
        </p:nvSpPr>
        <p:spPr bwMode="auto">
          <a:xfrm>
            <a:off x="1691680" y="836712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6" name="Text Box 2052"/>
          <p:cNvSpPr txBox="1">
            <a:spLocks noChangeArrowheads="1"/>
          </p:cNvSpPr>
          <p:nvPr/>
        </p:nvSpPr>
        <p:spPr bwMode="auto">
          <a:xfrm>
            <a:off x="5382408" y="5445224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7" name="Text Box 2052"/>
          <p:cNvSpPr txBox="1">
            <a:spLocks noChangeArrowheads="1"/>
          </p:cNvSpPr>
          <p:nvPr/>
        </p:nvSpPr>
        <p:spPr bwMode="auto">
          <a:xfrm>
            <a:off x="1710000" y="5445224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372200" y="3717032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dirty="0" smtClean="0"/>
              <a:t>93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,2%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 rot="16200000">
            <a:off x="3716107" y="1986267"/>
            <a:ext cx="1506538" cy="22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/>
              <a:t>16,6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3257262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914730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54184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2318560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95,7%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700808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2102536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203052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4932040" y="3140968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 on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Fiora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528000" y="6539477"/>
            <a:ext cx="208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5580112" y="335701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7,9%</a:t>
            </a:r>
            <a:endParaRPr lang="it-IT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36360" y="2168920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11,7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164360" y="3465072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16,0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1916833"/>
          <a:ext cx="1584176" cy="432048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ACCESSO AI SERVIZI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CHIAREZZA DELLE INFORMAZIONI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46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NAVIGAZIONE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PAGARE LE BOLLETTE/FATTURE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COMUNICARE L’AUTOLETTURA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GESTIRE IL CONTRATTO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848265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716016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00808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00360" y="274497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15,4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128360" y="4149080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18,7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7056360" y="4869160"/>
            <a:ext cx="756000" cy="75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25,9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3528000" y="6539477"/>
            <a:ext cx="208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30" name="Ovale 29"/>
          <p:cNvSpPr/>
          <p:nvPr/>
        </p:nvSpPr>
        <p:spPr>
          <a:xfrm>
            <a:off x="7218360" y="5733304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12,2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3257262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914730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54184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2318560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97,3%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700808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2102536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203052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4932040" y="3140968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Sito internet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Fiora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5580112" y="335701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7,7%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target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strumenti</a:t>
            </a:r>
            <a:r>
              <a:rPr lang="it-IT" spc="-300" dirty="0" smtClean="0"/>
              <a:t> </a:t>
            </a:r>
            <a:r>
              <a:rPr lang="it-IT" dirty="0" smtClean="0"/>
              <a:t>d’indagine</a:t>
            </a:r>
            <a:endParaRPr lang="it-IT" dirty="0"/>
          </a:p>
        </p:txBody>
      </p:sp>
      <p:sp>
        <p:nvSpPr>
          <p:cNvPr id="6" name="Rectangle 205"/>
          <p:cNvSpPr>
            <a:spLocks noChangeArrowheads="1"/>
          </p:cNvSpPr>
          <p:nvPr/>
        </p:nvSpPr>
        <p:spPr bwMode="auto">
          <a:xfrm>
            <a:off x="611560" y="908720"/>
            <a:ext cx="792088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L’analisi di Customer Satisfaction ha previsto la realizzazione di interviste a 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campioni rappresentativi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 clienti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partecipato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all’indagine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1.990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della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società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raccolta dei dati è avvenuta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aprile a giugno 2017.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popolazioni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riferimento sono rappresentate: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daLle</a:t>
            </a: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utenze domestiche dirette presenti nei Comuni ricadenti nell’Ambito Territoriale Ottimale – Toscana OMBRONE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it-IT" sz="1400" b="1" cap="all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dai clienti che nel periodo precedente la rilevazione hanno contattato acquedotto DEL FIORA per segnalazioni o richieste.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tecnica di raccolta è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C.A.T.I.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(Computer Assisted Telephone Interview). 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  <a:buFont typeface="Wingdings 3" pitchFamily="18" charset="2"/>
              <a:buChar char="&quot;"/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L’intervista è stata somministrata alla persona in famiglia che si occupa maggiormente dei rapporti con il fornitore dell’acqua, e/o ha contattato l’azienda per segnalazioni/richieste.</a:t>
            </a:r>
          </a:p>
        </p:txBody>
      </p:sp>
      <p:sp>
        <p:nvSpPr>
          <p:cNvPr id="9" name="Rectangle 205"/>
          <p:cNvSpPr>
            <a:spLocks noChangeArrowheads="1"/>
          </p:cNvSpPr>
          <p:nvPr/>
        </p:nvSpPr>
        <p:spPr bwMode="auto">
          <a:xfrm>
            <a:off x="611560" y="4725144"/>
            <a:ext cx="7920880" cy="15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generalista ha previsto la somministrazione di questionari online (C.A.W.I.) a un campione di clienti domestici intestatari di utenza diretta.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L’universo di riferimento è rappresentato dal totale delle utenze domestiche che hanno fornito all’azienda un indirizzo email.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36360" y="2456936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10,1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56376" y="4185184"/>
            <a:ext cx="900000" cy="90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32,9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060848"/>
          <a:ext cx="1584176" cy="4104456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995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REPERIBILITÀ DELL’INDIRIZZO INTERNET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5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NAVIGAZIONE ALL’INTERNO DEL SITO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2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RICCHEZZA DELLE INFORMAZIONI PRESENTI SUL SITO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91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GAMMA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OPERAZIONI CHE SI POSSONO SVOLGERE SUL SITO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848265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716016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00808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36296" y="332104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27,7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128360" y="533728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29,3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5405701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Open: altri temi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Aspettative sul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NV Commerciale e Sportello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Sportello on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Protagonisti del servizio idrico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Acqua dal rubinetto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Comunicazioni</a:t>
            </a: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24000" y="1454398"/>
            <a:ext cx="8496000" cy="45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da migliorare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04032" y="2113000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4032" y="39063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04032" y="48177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04032" y="5699668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96" y="1504634"/>
            <a:ext cx="2089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CARATTERISTICHE DELL’ACQUA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46,4%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090" y="1124744"/>
            <a:ext cx="12239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AREA (NET)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1008634" y="1413669"/>
            <a:ext cx="142875" cy="714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5036578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GESTIONE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DEI TEMPI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6,5%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2895327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BOLLETTE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63,2%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4119463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ASPETTI TECNICI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31,4%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aspetti del servizio idrico fornito ritiene che debbano essere migliorati?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516216" y="3500883"/>
            <a:ext cx="1944216" cy="8172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IL 73,4% DEGLI UTENTI SOLLECITA </a:t>
            </a:r>
          </a:p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UN MIGLIORAMENTO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75656" y="1124744"/>
          <a:ext cx="63367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5868144" y="2780928"/>
            <a:ext cx="2880320" cy="154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5897733" y="846237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NV Commerciale </a:t>
            </a:r>
            <a:endParaRPr lang="it-IT" dirty="0"/>
          </a:p>
        </p:txBody>
      </p:sp>
      <p:grpSp>
        <p:nvGrpSpPr>
          <p:cNvPr id="2" name="Gruppo 78"/>
          <p:cNvGrpSpPr/>
          <p:nvPr/>
        </p:nvGrpSpPr>
        <p:grpSpPr>
          <a:xfrm>
            <a:off x="64070" y="2854800"/>
            <a:ext cx="5372025" cy="1980889"/>
            <a:chOff x="64070" y="2902993"/>
            <a:chExt cx="5372025" cy="1980889"/>
          </a:xfrm>
        </p:grpSpPr>
        <p:sp>
          <p:nvSpPr>
            <p:cNvPr id="3" name="Rettangolo 2"/>
            <p:cNvSpPr/>
            <p:nvPr/>
          </p:nvSpPr>
          <p:spPr>
            <a:xfrm>
              <a:off x="64070" y="2902993"/>
              <a:ext cx="5372025" cy="1966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4070" y="2960278"/>
              <a:ext cx="532859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chiamata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 nuovo allaccio/interventi sul contatore 	32,0%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su bollette      			30,0%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Richiesta/variazione nuovo contratto/disdetta 	11,3%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Mancata ricezione della bolletta 		10,8%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Rettifica bollette o richieste di duplicato 		9,4% 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2680742" y="836712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882" y="8367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 ha reperito il NV?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po 29"/>
          <p:cNvGrpSpPr/>
          <p:nvPr/>
        </p:nvGrpSpPr>
        <p:grpSpPr>
          <a:xfrm>
            <a:off x="265287" y="1218238"/>
            <a:ext cx="922337" cy="1130642"/>
            <a:chOff x="251520" y="1196752"/>
            <a:chExt cx="922337" cy="1130642"/>
          </a:xfrm>
        </p:grpSpPr>
        <p:pic>
          <p:nvPicPr>
            <p:cNvPr id="15" name="Picture 6" descr="Risultati immagini per bollett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39" y="1412777"/>
              <a:ext cx="540899" cy="648072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332960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86%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 bwMode="auto">
            <a:xfrm>
              <a:off x="251520" y="1196752"/>
              <a:ext cx="9223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BOLLETTA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8" name="Gruppo 28"/>
          <p:cNvGrpSpPr/>
          <p:nvPr/>
        </p:nvGrpSpPr>
        <p:grpSpPr>
          <a:xfrm>
            <a:off x="1322593" y="1218238"/>
            <a:ext cx="1152128" cy="1130642"/>
            <a:chOff x="1403648" y="1196752"/>
            <a:chExt cx="1152128" cy="1130642"/>
          </a:xfrm>
        </p:grpSpPr>
        <p:pic>
          <p:nvPicPr>
            <p:cNvPr id="21" name="Picture 2" descr="Risultati immagini per sito internet icona"/>
            <p:cNvPicPr>
              <a:picLocks noChangeAspect="1" noChangeArrowheads="1"/>
            </p:cNvPicPr>
            <p:nvPr/>
          </p:nvPicPr>
          <p:blipFill>
            <a:blip r:embed="rId3" cstate="print"/>
            <a:srcRect l="10079" t="11339" r="10079" b="11339"/>
            <a:stretch>
              <a:fillRect/>
            </a:stretch>
          </p:blipFill>
          <p:spPr bwMode="auto">
            <a:xfrm>
              <a:off x="1664585" y="1422301"/>
              <a:ext cx="630254" cy="610361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 bwMode="auto">
            <a:xfrm>
              <a:off x="1403648" y="1196752"/>
              <a:ext cx="11521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SITO INTERNET</a:t>
              </a:r>
              <a:endParaRPr lang="it-IT" sz="1200" dirty="0">
                <a:latin typeface="+mn-lt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599984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10,8%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69404" y="2418350"/>
            <a:ext cx="219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Linea subito libera</a:t>
            </a:r>
            <a:endParaRPr lang="it-IT" sz="16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680563" y="2418350"/>
            <a:ext cx="80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65,5%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64070" y="2388026"/>
            <a:ext cx="2520000" cy="3684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91408" y="1513359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chiamata successiva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680742" y="836712"/>
            <a:ext cx="637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Tentativi per soddisfare la richiesta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427984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/>
              <a:t>75,4%</a:t>
            </a:r>
            <a:endParaRPr lang="it-IT" sz="2000" b="1" kern="0" dirty="0"/>
          </a:p>
        </p:txBody>
      </p:sp>
      <p:sp>
        <p:nvSpPr>
          <p:cNvPr id="37" name="Fumetto 2 36"/>
          <p:cNvSpPr/>
          <p:nvPr/>
        </p:nvSpPr>
        <p:spPr>
          <a:xfrm>
            <a:off x="6516216" y="1746066"/>
            <a:ext cx="2232248" cy="621864"/>
          </a:xfrm>
          <a:prstGeom prst="wedgeRoundRectCallout">
            <a:avLst>
              <a:gd name="adj1" fmla="val 40885"/>
              <a:gd name="adj2" fmla="val -75435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Il 60,6% ha tentato di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risolvere il problema tramite </a:t>
            </a:r>
          </a:p>
          <a:p>
            <a:pPr algn="ctr" eaLnBrk="0" hangingPunct="0">
              <a:defRPr/>
            </a:pPr>
            <a:r>
              <a:rPr lang="it-IT" sz="1200" i="1" u="sng" dirty="0" smtClean="0">
                <a:solidFill>
                  <a:srgbClr val="002060"/>
                </a:solidFill>
              </a:rPr>
              <a:t>lo sportello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960248" y="1196752"/>
            <a:ext cx="2947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 canale contattato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951190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16,3%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91408" y="1196752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it-IT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chiamata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4427984" y="1525673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21,7%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724128" y="28337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uppo 51"/>
          <p:cNvGrpSpPr/>
          <p:nvPr/>
        </p:nvGrpSpPr>
        <p:grpSpPr>
          <a:xfrm>
            <a:off x="3347864" y="4941168"/>
            <a:ext cx="6048672" cy="1489176"/>
            <a:chOff x="395536" y="3740024"/>
            <a:chExt cx="6048672" cy="1489176"/>
          </a:xfrm>
        </p:grpSpPr>
        <p:sp>
          <p:nvSpPr>
            <p:cNvPr id="53" name="Rettangolo 52"/>
            <p:cNvSpPr/>
            <p:nvPr/>
          </p:nvSpPr>
          <p:spPr>
            <a:xfrm>
              <a:off x="395536" y="3740024"/>
              <a:ext cx="5616624" cy="1489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899592" y="3852018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Risolve del tutto o in parte la richiesta</a:t>
              </a:r>
              <a:endParaRPr lang="it-IT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2627784" y="4628753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AC0000"/>
                  </a:solidFill>
                </a:rPr>
                <a:t>“deve recarsi all’ufficio competente”	</a:t>
              </a:r>
              <a:endParaRPr lang="it-IT" sz="1200" i="1" dirty="0">
                <a:solidFill>
                  <a:srgbClr val="AC0000"/>
                </a:solidFill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2627784" y="4893035"/>
              <a:ext cx="350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AC0000"/>
                  </a:solidFill>
                </a:rPr>
                <a:t>“rimandato a più persone non è riuscito a risolvere”</a:t>
              </a:r>
              <a:endParaRPr lang="it-IT" sz="1200" i="1" dirty="0">
                <a:solidFill>
                  <a:srgbClr val="AC0000"/>
                </a:solidFill>
              </a:endParaRPr>
            </a:p>
          </p:txBody>
        </p:sp>
        <p:sp>
          <p:nvSpPr>
            <p:cNvPr id="57" name="Freccia angolare in su 56"/>
            <p:cNvSpPr>
              <a:spLocks noChangeAspect="1"/>
            </p:cNvSpPr>
            <p:nvPr/>
          </p:nvSpPr>
          <p:spPr>
            <a:xfrm rot="5400000">
              <a:off x="2081019" y="4499918"/>
              <a:ext cx="416656" cy="619269"/>
            </a:xfrm>
            <a:prstGeom prst="bentUpArrow">
              <a:avLst>
                <a:gd name="adj1" fmla="val 25000"/>
                <a:gd name="adj2" fmla="val 23198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  <a:scene3d>
              <a:camera prst="orthographicFront"/>
              <a:lightRig rig="threePt" dir="t"/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AutoShape 19"/>
            <p:cNvSpPr>
              <a:spLocks noChangeAspect="1" noChangeArrowheads="1"/>
            </p:cNvSpPr>
            <p:nvPr/>
          </p:nvSpPr>
          <p:spPr bwMode="auto">
            <a:xfrm>
              <a:off x="539552" y="3861048"/>
              <a:ext cx="345600" cy="345600"/>
            </a:xfrm>
            <a:prstGeom prst="smileyFace">
              <a:avLst>
                <a:gd name="adj" fmla="val 4653"/>
              </a:avLst>
            </a:prstGeom>
            <a:solidFill>
              <a:srgbClr val="008000"/>
            </a:solidFill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wrap="none" lIns="0" tIns="32400" rIns="0" bIns="32400" anchor="ctr"/>
            <a:lstStyle/>
            <a:p>
              <a:pPr algn="ctr" eaLnBrk="1" hangingPunct="1"/>
              <a:endParaRPr lang="it-IT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9" name="AutoShape 15"/>
            <p:cNvSpPr>
              <a:spLocks noChangeAspect="1" noChangeArrowheads="1"/>
            </p:cNvSpPr>
            <p:nvPr/>
          </p:nvSpPr>
          <p:spPr bwMode="auto">
            <a:xfrm>
              <a:off x="1149524" y="4251755"/>
              <a:ext cx="345600" cy="345600"/>
            </a:xfrm>
            <a:prstGeom prst="smileyFace">
              <a:avLst>
                <a:gd name="adj" fmla="val -4653"/>
              </a:avLst>
            </a:prstGeom>
            <a:solidFill>
              <a:srgbClr val="AC0000"/>
            </a:solidFill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wrap="none" lIns="0" tIns="32400" rIns="0" bIns="32400" anchor="ctr"/>
            <a:lstStyle/>
            <a:p>
              <a:pPr algn="ctr"/>
              <a:endParaRPr lang="it-IT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1475656" y="4255947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Non risolve, </a:t>
              </a:r>
              <a:r>
                <a:rPr lang="it-IT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perché…</a:t>
              </a:r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endParaRPr lang="it-IT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1" name="Rettangolo 60"/>
          <p:cNvSpPr/>
          <p:nvPr/>
        </p:nvSpPr>
        <p:spPr>
          <a:xfrm>
            <a:off x="64070" y="4941168"/>
            <a:ext cx="2995762" cy="13681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0" name="Gruppo 61"/>
          <p:cNvGrpSpPr>
            <a:grpSpLocks noChangeAspect="1"/>
          </p:cNvGrpSpPr>
          <p:nvPr/>
        </p:nvGrpSpPr>
        <p:grpSpPr>
          <a:xfrm>
            <a:off x="179512" y="5475368"/>
            <a:ext cx="620839" cy="586960"/>
            <a:chOff x="6660232" y="5013176"/>
            <a:chExt cx="1183769" cy="1119172"/>
          </a:xfrm>
        </p:grpSpPr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5013176"/>
              <a:ext cx="1174613" cy="1119172"/>
            </a:xfrm>
            <a:prstGeom prst="rect">
              <a:avLst/>
            </a:prstGeom>
          </p:spPr>
        </p:pic>
        <p:sp>
          <p:nvSpPr>
            <p:cNvPr id="64" name="Torta 63"/>
            <p:cNvSpPr/>
            <p:nvPr/>
          </p:nvSpPr>
          <p:spPr>
            <a:xfrm rot="573391">
              <a:off x="6691873" y="5056645"/>
              <a:ext cx="1152128" cy="1039322"/>
            </a:xfrm>
            <a:prstGeom prst="pie">
              <a:avLst>
                <a:gd name="adj1" fmla="val 7998426"/>
                <a:gd name="adj2" fmla="val 14522863"/>
              </a:avLst>
            </a:prstGeom>
            <a:solidFill>
              <a:srgbClr val="003760">
                <a:alpha val="85000"/>
              </a:srgbClr>
            </a:solidFill>
            <a:ln>
              <a:solidFill>
                <a:srgbClr val="00376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65" name="Torta 64"/>
            <p:cNvSpPr/>
            <p:nvPr/>
          </p:nvSpPr>
          <p:spPr>
            <a:xfrm rot="7861730">
              <a:off x="6744361" y="5058266"/>
              <a:ext cx="1062386" cy="1029212"/>
            </a:xfrm>
            <a:prstGeom prst="pie">
              <a:avLst>
                <a:gd name="adj1" fmla="val 7246067"/>
                <a:gd name="adj2" fmla="val 14648978"/>
              </a:avLst>
            </a:prstGeom>
            <a:solidFill>
              <a:srgbClr val="0091FE">
                <a:alpha val="85000"/>
              </a:srgbClr>
            </a:solidFill>
            <a:ln w="0">
              <a:solidFill>
                <a:srgbClr val="0091FE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ttangolo 65"/>
          <p:cNvSpPr/>
          <p:nvPr/>
        </p:nvSpPr>
        <p:spPr>
          <a:xfrm>
            <a:off x="402415" y="5013176"/>
            <a:ext cx="2409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Durata della chiamata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900000" y="5445224"/>
            <a:ext cx="20517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2’ e 5’	51,7%</a:t>
            </a:r>
          </a:p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5’ e 10’	18,2%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6300192" y="3559368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6,3%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28,6%</a:t>
            </a:r>
          </a:p>
        </p:txBody>
      </p:sp>
      <p:pic>
        <p:nvPicPr>
          <p:cNvPr id="70" name="Picture 6" descr="http://www.drogbaster.it/numero-v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93420" cy="693420"/>
          </a:xfrm>
          <a:prstGeom prst="rect">
            <a:avLst/>
          </a:prstGeom>
          <a:noFill/>
        </p:spPr>
      </p:pic>
      <p:sp>
        <p:nvSpPr>
          <p:cNvPr id="50" name="Rettangolo arrotondato 4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11" name="Gruppo 33"/>
          <p:cNvGrpSpPr/>
          <p:nvPr/>
        </p:nvGrpSpPr>
        <p:grpSpPr>
          <a:xfrm>
            <a:off x="5916016" y="3296017"/>
            <a:ext cx="1332000" cy="276999"/>
            <a:chOff x="4214242" y="6026805"/>
            <a:chExt cx="1332000" cy="276999"/>
          </a:xfrm>
        </p:grpSpPr>
        <p:sp>
          <p:nvSpPr>
            <p:cNvPr id="68" name="CasellaDiTesto 6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63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1" name="Immagine 70" descr="war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74" name="Rettangolo arrotondato 73"/>
          <p:cNvSpPr/>
          <p:nvPr/>
        </p:nvSpPr>
        <p:spPr>
          <a:xfrm>
            <a:off x="7668344" y="5043320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85,7%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070" y="846760"/>
            <a:ext cx="2519522" cy="151216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Fumetto 2 74"/>
          <p:cNvSpPr/>
          <p:nvPr/>
        </p:nvSpPr>
        <p:spPr>
          <a:xfrm>
            <a:off x="3040782" y="1966539"/>
            <a:ext cx="3088432" cy="1030413"/>
          </a:xfrm>
          <a:prstGeom prst="wedgeRoundRectCallout">
            <a:avLst>
              <a:gd name="adj1" fmla="val -39222"/>
              <a:gd name="adj2" fmla="val -62999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“Problema irrisolto – persistenza”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“Troppo a lungo in attesa, senza poter parlare con nessuno”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“Dovevano verificare alcuni aspetti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prima di rispondere”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5868144" y="2780928"/>
            <a:ext cx="2880320" cy="154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5897733" y="846237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Sportello</a:t>
            </a:r>
            <a:endParaRPr lang="it-IT" dirty="0"/>
          </a:p>
        </p:txBody>
      </p:sp>
      <p:grpSp>
        <p:nvGrpSpPr>
          <p:cNvPr id="2" name="Gruppo 90"/>
          <p:cNvGrpSpPr/>
          <p:nvPr/>
        </p:nvGrpSpPr>
        <p:grpSpPr>
          <a:xfrm>
            <a:off x="69882" y="2852936"/>
            <a:ext cx="5371200" cy="1980889"/>
            <a:chOff x="69882" y="2852936"/>
            <a:chExt cx="5371200" cy="1980889"/>
          </a:xfrm>
        </p:grpSpPr>
        <p:sp>
          <p:nvSpPr>
            <p:cNvPr id="3" name="Rettangolo 2"/>
            <p:cNvSpPr/>
            <p:nvPr/>
          </p:nvSpPr>
          <p:spPr>
            <a:xfrm>
              <a:off x="69882" y="2852936"/>
              <a:ext cx="5371200" cy="1966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9882" y="2910221"/>
              <a:ext cx="532859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visita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Richiesta/variazione nuovo contratto/disdetta	23,3%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 nuovo allaccio/interventi sul contatore	18,6%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Modifica dati anagrafici			13,0%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su bollette    			12,1%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Pagamento bollette, pratiche domiciliazione bancaria	11,2%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69882" y="846760"/>
            <a:ext cx="251952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80742" y="836712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496" y="1041266"/>
            <a:ext cx="25202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Tempi di attesa</a:t>
            </a:r>
          </a:p>
          <a:p>
            <a:pPr algn="r">
              <a:spcBef>
                <a:spcPts val="300"/>
              </a:spcBef>
            </a:pPr>
            <a:r>
              <a:rPr lang="it-IT" sz="110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 di parlare con l’operatore </a:t>
            </a:r>
            <a:endParaRPr lang="it-IT" sz="1050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691408" y="1513359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visita successiva</a:t>
            </a:r>
          </a:p>
        </p:txBody>
      </p:sp>
      <p:sp>
        <p:nvSpPr>
          <p:cNvPr id="34" name="Fumetto 2 33"/>
          <p:cNvSpPr/>
          <p:nvPr/>
        </p:nvSpPr>
        <p:spPr>
          <a:xfrm>
            <a:off x="3040782" y="1966539"/>
            <a:ext cx="3088432" cy="1030413"/>
          </a:xfrm>
          <a:prstGeom prst="wedgeRoundRectCallout">
            <a:avLst>
              <a:gd name="adj1" fmla="val -39222"/>
              <a:gd name="adj2" fmla="val -62999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“Presentare documentazione mancante”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 verificare la fattura”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“Problema irrisolto – persistenza”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“Dovevano verificare alcuni aspetti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prima di rispondere”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680742" y="836712"/>
            <a:ext cx="637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Tentativi per soddisfare la richiesta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427984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/>
              <a:t>77,1%</a:t>
            </a:r>
            <a:endParaRPr lang="it-IT" sz="2000" b="1" kern="0" dirty="0"/>
          </a:p>
        </p:txBody>
      </p:sp>
      <p:sp>
        <p:nvSpPr>
          <p:cNvPr id="37" name="Fumetto 2 36"/>
          <p:cNvSpPr/>
          <p:nvPr/>
        </p:nvSpPr>
        <p:spPr>
          <a:xfrm>
            <a:off x="6295007" y="1746066"/>
            <a:ext cx="2520280" cy="621864"/>
          </a:xfrm>
          <a:prstGeom prst="wedgeRoundRectCallout">
            <a:avLst>
              <a:gd name="adj1" fmla="val 40885"/>
              <a:gd name="adj2" fmla="val -75435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3175"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Il 67,9% ha tentato di risolvere il problema contattando</a:t>
            </a:r>
          </a:p>
          <a:p>
            <a:pPr marL="360000" indent="3175"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 il Call Center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960248" y="1196752"/>
            <a:ext cx="2947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 canale contattato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951190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13,9%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91408" y="1196752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it-IT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visita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4427984" y="1525673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22,9%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724128" y="28337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9882" y="4941168"/>
            <a:ext cx="2917942" cy="13681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Rettangolo 65"/>
          <p:cNvSpPr/>
          <p:nvPr/>
        </p:nvSpPr>
        <p:spPr>
          <a:xfrm>
            <a:off x="69882" y="5013176"/>
            <a:ext cx="29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Permanenza allo sportello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899592" y="5445224"/>
            <a:ext cx="20517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meno di 5’	17,9%</a:t>
            </a:r>
          </a:p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5’ e 15’	53,7%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6300192" y="3559368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9,2%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38,5%</a:t>
            </a:r>
          </a:p>
        </p:txBody>
      </p:sp>
      <p:grpSp>
        <p:nvGrpSpPr>
          <p:cNvPr id="7" name="Gruppo 33"/>
          <p:cNvGrpSpPr/>
          <p:nvPr/>
        </p:nvGrpSpPr>
        <p:grpSpPr>
          <a:xfrm>
            <a:off x="5916016" y="3296017"/>
            <a:ext cx="1332000" cy="276999"/>
            <a:chOff x="4214242" y="6026805"/>
            <a:chExt cx="1332000" cy="276999"/>
          </a:xfrm>
        </p:grpSpPr>
        <p:sp>
          <p:nvSpPr>
            <p:cNvPr id="68" name="CasellaDiTesto 6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65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1" name="Immagine 70" descr="war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74" name="Rettangolo arrotondato 73"/>
          <p:cNvSpPr/>
          <p:nvPr/>
        </p:nvSpPr>
        <p:spPr>
          <a:xfrm>
            <a:off x="7668344" y="5043320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91,2%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pic>
        <p:nvPicPr>
          <p:cNvPr id="72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3" cstate="print"/>
          <a:srcRect r="37001"/>
          <a:stretch>
            <a:fillRect/>
          </a:stretch>
        </p:blipFill>
        <p:spPr bwMode="auto">
          <a:xfrm>
            <a:off x="79881" y="89218"/>
            <a:ext cx="602015" cy="55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Immagine 77" descr="sportelli.gif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221376" y="5517232"/>
            <a:ext cx="727398" cy="715203"/>
          </a:xfrm>
          <a:prstGeom prst="rect">
            <a:avLst/>
          </a:prstGeom>
        </p:spPr>
      </p:pic>
      <p:pic>
        <p:nvPicPr>
          <p:cNvPr id="81" name="Picture 6" descr="http://www.drogbaster.it/numero-v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677" y="1916832"/>
            <a:ext cx="309563" cy="309563"/>
          </a:xfrm>
          <a:prstGeom prst="rect">
            <a:avLst/>
          </a:prstGeom>
          <a:noFill/>
        </p:spPr>
      </p:pic>
      <p:grpSp>
        <p:nvGrpSpPr>
          <p:cNvPr id="8" name="Gruppo 85"/>
          <p:cNvGrpSpPr>
            <a:grpSpLocks noChangeAspect="1"/>
          </p:cNvGrpSpPr>
          <p:nvPr/>
        </p:nvGrpSpPr>
        <p:grpSpPr>
          <a:xfrm>
            <a:off x="308572" y="901345"/>
            <a:ext cx="447004" cy="422611"/>
            <a:chOff x="1619672" y="1412776"/>
            <a:chExt cx="620839" cy="586960"/>
          </a:xfrm>
        </p:grpSpPr>
        <p:pic>
          <p:nvPicPr>
            <p:cNvPr id="83" name="Immagine 8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412776"/>
              <a:ext cx="616037" cy="586960"/>
            </a:xfrm>
            <a:prstGeom prst="rect">
              <a:avLst/>
            </a:prstGeom>
          </p:spPr>
        </p:pic>
        <p:sp>
          <p:nvSpPr>
            <p:cNvPr id="84" name="Torta 83"/>
            <p:cNvSpPr/>
            <p:nvPr/>
          </p:nvSpPr>
          <p:spPr>
            <a:xfrm rot="573391">
              <a:off x="1636266" y="1435574"/>
              <a:ext cx="604245" cy="545082"/>
            </a:xfrm>
            <a:prstGeom prst="pie">
              <a:avLst>
                <a:gd name="adj1" fmla="val 7998426"/>
                <a:gd name="adj2" fmla="val 14522863"/>
              </a:avLst>
            </a:prstGeom>
            <a:solidFill>
              <a:srgbClr val="003760">
                <a:alpha val="85000"/>
              </a:srgbClr>
            </a:solidFill>
            <a:ln>
              <a:solidFill>
                <a:srgbClr val="00376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85" name="Torta 84"/>
            <p:cNvSpPr/>
            <p:nvPr/>
          </p:nvSpPr>
          <p:spPr>
            <a:xfrm rot="7861730">
              <a:off x="1663794" y="1436424"/>
              <a:ext cx="557178" cy="539780"/>
            </a:xfrm>
            <a:prstGeom prst="pie">
              <a:avLst>
                <a:gd name="adj1" fmla="val 7246067"/>
                <a:gd name="adj2" fmla="val 14648978"/>
              </a:avLst>
            </a:prstGeom>
            <a:solidFill>
              <a:srgbClr val="0091FE">
                <a:alpha val="85000"/>
              </a:srgbClr>
            </a:solidFill>
            <a:ln w="0">
              <a:solidFill>
                <a:srgbClr val="0091FE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Rettangolo 86"/>
          <p:cNvSpPr/>
          <p:nvPr/>
        </p:nvSpPr>
        <p:spPr>
          <a:xfrm>
            <a:off x="303782" y="1556792"/>
            <a:ext cx="22519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meno di 15’	32,6%</a:t>
            </a:r>
          </a:p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15’ e 40’	40,8%</a:t>
            </a:r>
          </a:p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oltre 40’	  19,9%</a:t>
            </a:r>
          </a:p>
        </p:txBody>
      </p:sp>
      <p:sp>
        <p:nvSpPr>
          <p:cNvPr id="92" name="Rettangolo arrotondato 91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9" name="Gruppo 47"/>
          <p:cNvGrpSpPr/>
          <p:nvPr/>
        </p:nvGrpSpPr>
        <p:grpSpPr>
          <a:xfrm>
            <a:off x="3347864" y="4941168"/>
            <a:ext cx="6048672" cy="1489176"/>
            <a:chOff x="3347864" y="4941168"/>
            <a:chExt cx="6048672" cy="1489176"/>
          </a:xfrm>
        </p:grpSpPr>
        <p:grpSp>
          <p:nvGrpSpPr>
            <p:cNvPr id="10" name="Gruppo 51"/>
            <p:cNvGrpSpPr/>
            <p:nvPr/>
          </p:nvGrpSpPr>
          <p:grpSpPr>
            <a:xfrm>
              <a:off x="3347864" y="4941168"/>
              <a:ext cx="6048672" cy="1489176"/>
              <a:chOff x="395536" y="3740024"/>
              <a:chExt cx="6048672" cy="1489176"/>
            </a:xfrm>
          </p:grpSpPr>
          <p:sp>
            <p:nvSpPr>
              <p:cNvPr id="53" name="Rettangolo 52"/>
              <p:cNvSpPr/>
              <p:nvPr/>
            </p:nvSpPr>
            <p:spPr>
              <a:xfrm>
                <a:off x="395536" y="3740024"/>
                <a:ext cx="5616624" cy="14891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899592" y="3852018"/>
                <a:ext cx="49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Risolve del tutto o in parte la richiesta</a:t>
                </a:r>
                <a:endParaRPr lang="it-IT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2555776" y="4892152"/>
                <a:ext cx="350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dirty="0" smtClean="0">
                    <a:solidFill>
                      <a:srgbClr val="AC0000"/>
                    </a:solidFill>
                  </a:rPr>
                  <a:t>“deve procurarmi della documentazione”	</a:t>
                </a:r>
                <a:endParaRPr lang="it-IT" sz="1200" i="1" dirty="0">
                  <a:solidFill>
                    <a:srgbClr val="AC0000"/>
                  </a:solidFill>
                </a:endParaRP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555776" y="4687161"/>
                <a:ext cx="3744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dirty="0" smtClean="0">
                    <a:solidFill>
                      <a:srgbClr val="AC0000"/>
                    </a:solidFill>
                  </a:rPr>
                  <a:t>“non hanno saputo dare una risposta esaustiva”</a:t>
                </a:r>
                <a:endParaRPr lang="it-IT" sz="1200" i="1" dirty="0">
                  <a:solidFill>
                    <a:srgbClr val="AC0000"/>
                  </a:solidFill>
                </a:endParaRPr>
              </a:p>
            </p:txBody>
          </p:sp>
          <p:sp>
            <p:nvSpPr>
              <p:cNvPr id="58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539552" y="3861048"/>
                <a:ext cx="345600" cy="345600"/>
              </a:xfrm>
              <a:prstGeom prst="smileyFace">
                <a:avLst>
                  <a:gd name="adj" fmla="val 4653"/>
                </a:avLst>
              </a:prstGeom>
              <a:solidFill>
                <a:srgbClr val="008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txBody>
              <a:bodyPr wrap="none" lIns="0" tIns="32400" rIns="0" bIns="32400" anchor="ctr"/>
              <a:lstStyle/>
              <a:p>
                <a:pPr algn="ctr" eaLnBrk="1" hangingPunct="1"/>
                <a:endParaRPr lang="it-IT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1149524" y="4251755"/>
                <a:ext cx="345600" cy="345600"/>
              </a:xfrm>
              <a:prstGeom prst="smileyFace">
                <a:avLst>
                  <a:gd name="adj" fmla="val -4653"/>
                </a:avLst>
              </a:prstGeom>
              <a:solidFill>
                <a:srgbClr val="AC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txBody>
              <a:bodyPr wrap="none" lIns="0" tIns="32400" rIns="0" bIns="32400" anchor="ctr"/>
              <a:lstStyle/>
              <a:p>
                <a:pPr algn="ctr"/>
                <a:endParaRPr lang="it-IT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1475656" y="4255947"/>
                <a:ext cx="49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Non risolve, </a:t>
                </a:r>
                <a:r>
                  <a:rPr lang="it-IT" sz="1600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perché…</a:t>
                </a:r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endParaRPr lang="it-IT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47" name="Freccia angolare in su 46"/>
            <p:cNvSpPr>
              <a:spLocks noChangeAspect="1"/>
            </p:cNvSpPr>
            <p:nvPr/>
          </p:nvSpPr>
          <p:spPr>
            <a:xfrm rot="5400000">
              <a:off x="5033347" y="5701062"/>
              <a:ext cx="416656" cy="619269"/>
            </a:xfrm>
            <a:prstGeom prst="bentUpArrow">
              <a:avLst>
                <a:gd name="adj1" fmla="val 25000"/>
                <a:gd name="adj2" fmla="val 23198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  <a:scene3d>
              <a:camera prst="orthographicFront"/>
              <a:lightRig rig="threePt" dir="t"/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1" name="Rettangolo arrotondato 50"/>
          <p:cNvSpPr/>
          <p:nvPr/>
        </p:nvSpPr>
        <p:spPr>
          <a:xfrm>
            <a:off x="7668344" y="5035015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93,5%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</a:t>
            </a:r>
            <a:r>
              <a:rPr lang="it-IT" spc="-300" dirty="0" smtClean="0"/>
              <a:t> </a:t>
            </a:r>
            <a:r>
              <a:rPr lang="it-IT" dirty="0" smtClean="0"/>
              <a:t>dello</a:t>
            </a:r>
            <a:r>
              <a:rPr lang="it-IT" spc="-300" dirty="0" smtClean="0"/>
              <a:t> </a:t>
            </a:r>
            <a:r>
              <a:rPr lang="it-IT" dirty="0" smtClean="0"/>
              <a:t>sportello</a:t>
            </a:r>
            <a:r>
              <a:rPr lang="it-IT" spc="-300" dirty="0" smtClean="0"/>
              <a:t> </a:t>
            </a:r>
            <a:r>
              <a:rPr lang="it-IT" dirty="0" smtClean="0"/>
              <a:t>rispetto</a:t>
            </a:r>
            <a:r>
              <a:rPr lang="it-IT" spc="-300" dirty="0" smtClean="0"/>
              <a:t> </a:t>
            </a:r>
            <a:r>
              <a:rPr lang="it-IT" dirty="0" smtClean="0"/>
              <a:t>al</a:t>
            </a:r>
            <a:r>
              <a:rPr lang="it-IT" spc="-300" dirty="0" smtClean="0"/>
              <a:t> </a:t>
            </a:r>
            <a:r>
              <a:rPr lang="it-IT" dirty="0" smtClean="0"/>
              <a:t>NV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095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scelto di recarsi presso gli sportelli di Acquedotto del Fiora invece che contattare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4607496" y="1484784"/>
          <a:ext cx="356490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39552" y="1844825"/>
          <a:ext cx="4032448" cy="4486053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42817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ME È PIÙ COMODO RECARMI PRESSO GLI SPORTELLI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1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 PROBLEMA / RICHIESTA ERA TROPPO COMPLESSO PER ESSERE RISOLTO AL TELEFONO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07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FIDO DELLE RISPOSTE TELEFONICHE, PREFERISCO ANDARE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PERSONA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89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ABITUDINE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67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AVEVO TELEFONATO E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HANNO DETTO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RECARMI PRESSO GLI SPORTELLI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DOVEVO PRESENTARE DELLA DOCUMENTAZIONE MANCANTE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26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SAPEVO DELL’ESISTENZA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UN NUMERO A CUI RIVOLGERMI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2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SAPEVO DOVE TROVARE IL NUMERO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TELEFONO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2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2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it-IT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INDICA</a:t>
                      </a:r>
                      <a:endParaRPr lang="it-IT" sz="12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0"/>
          <p:cNvSpPr/>
          <p:nvPr/>
        </p:nvSpPr>
        <p:spPr>
          <a:xfrm>
            <a:off x="5542023" y="4365104"/>
            <a:ext cx="3456384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tlCol="0" anchor="t"/>
          <a:lstStyle/>
          <a:p>
            <a:pPr algn="ctr" defTabSz="738000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35,5%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 utilizzato altri canali,                    	quali…</a:t>
            </a:r>
            <a:endParaRPr lang="it-IT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6566190" y="5539071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1600" kern="0" dirty="0" smtClean="0">
                <a:solidFill>
                  <a:schemeClr val="accent6">
                    <a:lumMod val="75000"/>
                  </a:schemeClr>
                </a:solidFill>
              </a:rPr>
              <a:t>68,2%</a:t>
            </a:r>
            <a:endParaRPr lang="it-IT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7492072" y="5539071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1600" kern="0" dirty="0" smtClean="0">
                <a:solidFill>
                  <a:schemeClr val="accent6">
                    <a:lumMod val="75000"/>
                  </a:schemeClr>
                </a:solidFill>
              </a:rPr>
              <a:t>21,2%</a:t>
            </a:r>
            <a:endParaRPr lang="it-IT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Freccia angolare in su 61"/>
          <p:cNvSpPr>
            <a:spLocks noChangeAspect="1"/>
          </p:cNvSpPr>
          <p:nvPr/>
        </p:nvSpPr>
        <p:spPr>
          <a:xfrm rot="16200000" flipH="1">
            <a:off x="5993142" y="4838330"/>
            <a:ext cx="416656" cy="619269"/>
          </a:xfrm>
          <a:prstGeom prst="bentUpArrow">
            <a:avLst>
              <a:gd name="adj1" fmla="val 25000"/>
              <a:gd name="adj2" fmla="val 2319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3" name="Picture 6" descr="http://www.drogbaster.it/numero-ver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159" y="5157192"/>
            <a:ext cx="371475" cy="371475"/>
          </a:xfrm>
          <a:prstGeom prst="rect">
            <a:avLst/>
          </a:prstGeom>
          <a:noFill/>
        </p:spPr>
      </p:pic>
      <p:pic>
        <p:nvPicPr>
          <p:cNvPr id="64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3" cstate="print"/>
          <a:srcRect r="37001"/>
          <a:stretch>
            <a:fillRect/>
          </a:stretch>
        </p:blipFill>
        <p:spPr bwMode="auto">
          <a:xfrm>
            <a:off x="7941228" y="5166899"/>
            <a:ext cx="383100" cy="352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" name="Rettangolo 52"/>
          <p:cNvSpPr/>
          <p:nvPr/>
        </p:nvSpPr>
        <p:spPr>
          <a:xfrm>
            <a:off x="2987823" y="846760"/>
            <a:ext cx="6119991" cy="18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10672" y="2315829"/>
            <a:ext cx="4561328" cy="3684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Sportello online</a:t>
            </a:r>
            <a:endParaRPr lang="it-IT" dirty="0"/>
          </a:p>
        </p:txBody>
      </p:sp>
      <p:grpSp>
        <p:nvGrpSpPr>
          <p:cNvPr id="2" name="Gruppo 78"/>
          <p:cNvGrpSpPr/>
          <p:nvPr/>
        </p:nvGrpSpPr>
        <p:grpSpPr>
          <a:xfrm>
            <a:off x="64070" y="2799715"/>
            <a:ext cx="5372025" cy="2326087"/>
            <a:chOff x="64070" y="2902993"/>
            <a:chExt cx="5372025" cy="2326087"/>
          </a:xfrm>
        </p:grpSpPr>
        <p:sp>
          <p:nvSpPr>
            <p:cNvPr id="3" name="Rettangolo 2"/>
            <p:cNvSpPr/>
            <p:nvPr/>
          </p:nvSpPr>
          <p:spPr>
            <a:xfrm>
              <a:off x="64070" y="2902993"/>
              <a:ext cx="5372025" cy="21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4070" y="2982311"/>
              <a:ext cx="532859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registrazione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Comunicazione </a:t>
              </a:r>
              <a:r>
                <a:rPr lang="it-IT" sz="1600" dirty="0" err="1" smtClean="0"/>
                <a:t>autolettura</a:t>
              </a:r>
              <a:r>
                <a:rPr lang="it-IT" sz="1600" dirty="0" smtClean="0"/>
                <a:t>		74,2%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Pagamento della bolletta/fattura	49,5%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Visualizzazione estratto conto		41,9%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Gestione del contratto		21,0%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contrattuali		7,5%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</a:pPr>
              <a:endParaRPr lang="it-IT" sz="1600" dirty="0" smtClean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-25495" y="836712"/>
            <a:ext cx="30243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 ha reperito l’indirizzo?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uppo 29"/>
          <p:cNvGrpSpPr/>
          <p:nvPr/>
        </p:nvGrpSpPr>
        <p:grpSpPr>
          <a:xfrm>
            <a:off x="337295" y="1124744"/>
            <a:ext cx="922337" cy="1130642"/>
            <a:chOff x="251520" y="1196752"/>
            <a:chExt cx="922337" cy="1130642"/>
          </a:xfrm>
        </p:grpSpPr>
        <p:pic>
          <p:nvPicPr>
            <p:cNvPr id="15" name="Picture 6" descr="Risultati immagini per bollett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39" y="1412777"/>
              <a:ext cx="540899" cy="648072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332960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53,8%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 bwMode="auto">
            <a:xfrm>
              <a:off x="251520" y="1196752"/>
              <a:ext cx="9223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BOLLETTA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7" name="Gruppo 28"/>
          <p:cNvGrpSpPr/>
          <p:nvPr/>
        </p:nvGrpSpPr>
        <p:grpSpPr>
          <a:xfrm>
            <a:off x="1403648" y="1124744"/>
            <a:ext cx="1152128" cy="1130642"/>
            <a:chOff x="1403648" y="1196752"/>
            <a:chExt cx="1152128" cy="1130642"/>
          </a:xfrm>
        </p:grpSpPr>
        <p:pic>
          <p:nvPicPr>
            <p:cNvPr id="21" name="Picture 2" descr="Risultati immagini per sito internet icona"/>
            <p:cNvPicPr>
              <a:picLocks noChangeAspect="1" noChangeArrowheads="1"/>
            </p:cNvPicPr>
            <p:nvPr/>
          </p:nvPicPr>
          <p:blipFill>
            <a:blip r:embed="rId5" cstate="print"/>
            <a:srcRect l="10079" t="11339" r="10079" b="11339"/>
            <a:stretch>
              <a:fillRect/>
            </a:stretch>
          </p:blipFill>
          <p:spPr bwMode="auto">
            <a:xfrm>
              <a:off x="1664585" y="1422301"/>
              <a:ext cx="630254" cy="610361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 bwMode="auto">
            <a:xfrm>
              <a:off x="1403648" y="1196752"/>
              <a:ext cx="11521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SITO INTERNET</a:t>
              </a:r>
              <a:endParaRPr lang="it-IT" sz="1200" dirty="0">
                <a:latin typeface="+mn-lt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599984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36,0%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-36512" y="233076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Accessibilità </a:t>
            </a:r>
            <a:r>
              <a:rPr lang="it-IT" sz="1600" i="1" u="sng" dirty="0" smtClean="0"/>
              <a:t>sempre</a:t>
            </a:r>
            <a:r>
              <a:rPr lang="it-IT" sz="1600" i="1" dirty="0" smtClean="0"/>
              <a:t> disponibile e funzionante</a:t>
            </a:r>
            <a:endParaRPr lang="it-IT" sz="16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768795" y="2330764"/>
            <a:ext cx="80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48,4%</a:t>
            </a:r>
            <a:endParaRPr lang="it-IT" sz="16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915816" y="847729"/>
            <a:ext cx="6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Tramite lo sportello online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358882" y="1173355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Riesce a trovare </a:t>
            </a:r>
            <a:r>
              <a:rPr lang="it-IT" sz="1600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tutto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risposte alle esigenze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436096" y="196349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rgbClr val="AC0000"/>
                </a:solidFill>
              </a:rPr>
              <a:t>“Le risposte arrivano in ritardo”	</a:t>
            </a:r>
            <a:endParaRPr lang="it-IT" sz="1200" i="1" dirty="0">
              <a:solidFill>
                <a:srgbClr val="AC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436096" y="2227781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rgbClr val="AC0000"/>
                </a:solidFill>
              </a:rPr>
              <a:t>“Per concludere la pratica ho dovuto contattare il NV”</a:t>
            </a:r>
            <a:endParaRPr lang="it-IT" sz="1200" i="1" dirty="0">
              <a:solidFill>
                <a:srgbClr val="AC0000"/>
              </a:solidFill>
            </a:endParaRPr>
          </a:p>
        </p:txBody>
      </p:sp>
      <p:sp>
        <p:nvSpPr>
          <p:cNvPr id="57" name="Freccia angolare in su 56"/>
          <p:cNvSpPr>
            <a:spLocks noChangeAspect="1"/>
          </p:cNvSpPr>
          <p:nvPr/>
        </p:nvSpPr>
        <p:spPr>
          <a:xfrm rot="5400000">
            <a:off x="4889331" y="1834664"/>
            <a:ext cx="416656" cy="619269"/>
          </a:xfrm>
          <a:prstGeom prst="bentUpArrow">
            <a:avLst>
              <a:gd name="adj1" fmla="val 25000"/>
              <a:gd name="adj2" fmla="val 2319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3053926" y="1180849"/>
            <a:ext cx="345600" cy="345600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1905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none" lIns="0" tIns="32400" rIns="0" bIns="32400" anchor="ctr"/>
          <a:lstStyle/>
          <a:p>
            <a:pPr algn="ctr" eaLnBrk="1" hangingPunct="1"/>
            <a:endParaRPr lang="it-IT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AutoShape 15"/>
          <p:cNvSpPr>
            <a:spLocks noChangeAspect="1" noChangeArrowheads="1"/>
          </p:cNvSpPr>
          <p:nvPr/>
        </p:nvSpPr>
        <p:spPr bwMode="auto">
          <a:xfrm>
            <a:off x="3935802" y="1586501"/>
            <a:ext cx="345600" cy="345600"/>
          </a:xfrm>
          <a:prstGeom prst="smileyFace">
            <a:avLst>
              <a:gd name="adj" fmla="val 1723"/>
            </a:avLst>
          </a:prstGeom>
          <a:solidFill>
            <a:srgbClr val="AC0000"/>
          </a:solidFill>
          <a:ln w="1905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none" lIns="0" tIns="32400" rIns="0" bIns="32400" anchor="ctr"/>
          <a:lstStyle/>
          <a:p>
            <a:pPr algn="ctr"/>
            <a:endParaRPr lang="it-IT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294985" y="1590693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Alcune funzionalità sono carenti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Rettangolo arrotondato 73"/>
          <p:cNvSpPr/>
          <p:nvPr/>
        </p:nvSpPr>
        <p:spPr>
          <a:xfrm>
            <a:off x="8043115" y="1184549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84,9%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73" y="846760"/>
            <a:ext cx="2952000" cy="143011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2" name="Picture 2" descr="http://www.fiora.it/images/il_tuo_sportello.jpg"/>
          <p:cNvPicPr>
            <a:picLocks noChangeAspect="1" noChangeArrowheads="1"/>
          </p:cNvPicPr>
          <p:nvPr/>
        </p:nvPicPr>
        <p:blipFill>
          <a:blip r:embed="rId6" cstate="print"/>
          <a:srcRect l="37111" t="14495" r="39480" b="40265"/>
          <a:stretch>
            <a:fillRect/>
          </a:stretch>
        </p:blipFill>
        <p:spPr bwMode="auto">
          <a:xfrm>
            <a:off x="67027" y="86664"/>
            <a:ext cx="597681" cy="56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  <p:sp>
        <p:nvSpPr>
          <p:cNvPr id="80" name="Rettangolo 79"/>
          <p:cNvSpPr/>
          <p:nvPr/>
        </p:nvSpPr>
        <p:spPr>
          <a:xfrm>
            <a:off x="2987824" y="5013176"/>
            <a:ext cx="2880320" cy="1401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2932739" y="50380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3419872" y="5711756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16,7%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65,2%</a:t>
            </a:r>
          </a:p>
        </p:txBody>
      </p:sp>
      <p:grpSp>
        <p:nvGrpSpPr>
          <p:cNvPr id="8" name="Gruppo 33"/>
          <p:cNvGrpSpPr/>
          <p:nvPr/>
        </p:nvGrpSpPr>
        <p:grpSpPr>
          <a:xfrm>
            <a:off x="5652120" y="5589240"/>
            <a:ext cx="1332000" cy="276999"/>
            <a:chOff x="4214242" y="6026805"/>
            <a:chExt cx="1332000" cy="276999"/>
          </a:xfrm>
        </p:grpSpPr>
        <p:sp>
          <p:nvSpPr>
            <p:cNvPr id="95" name="CasellaDiTesto 9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66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96" name="Immagine 95" descr="war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65" name="Rettangolo arrotondato 64"/>
          <p:cNvSpPr/>
          <p:nvPr/>
        </p:nvSpPr>
        <p:spPr>
          <a:xfrm>
            <a:off x="7579413" y="1578826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AC0000"/>
                </a:solidFill>
              </a:rPr>
              <a:t>11,8%</a:t>
            </a:r>
            <a:endParaRPr lang="it-IT" sz="2000" b="1" kern="0" dirty="0">
              <a:solidFill>
                <a:srgbClr val="AC0000"/>
              </a:solidFill>
            </a:endParaRPr>
          </a:p>
        </p:txBody>
      </p:sp>
      <p:sp>
        <p:nvSpPr>
          <p:cNvPr id="71" name="Rettangolo arrotondato 70"/>
          <p:cNvSpPr/>
          <p:nvPr/>
        </p:nvSpPr>
        <p:spPr>
          <a:xfrm>
            <a:off x="3518936" y="6513350"/>
            <a:ext cx="2106128" cy="318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sa che esiste l’applicazione MYFIORA scaricabile gratuitamente sullo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smartphone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tablet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dove è possibile effettuare le stesse operazioni dello sportello on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line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olo 72"/>
          <p:cNvSpPr>
            <a:spLocks noGrp="1"/>
          </p:cNvSpPr>
          <p:nvPr>
            <p:ph type="title"/>
          </p:nvPr>
        </p:nvSpPr>
        <p:spPr>
          <a:xfrm>
            <a:off x="683568" y="115200"/>
            <a:ext cx="8892000" cy="579600"/>
          </a:xfrm>
        </p:spPr>
        <p:txBody>
          <a:bodyPr/>
          <a:lstStyle/>
          <a:p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MyFIORA</a:t>
            </a:r>
            <a:endParaRPr lang="it-IT" dirty="0"/>
          </a:p>
        </p:txBody>
      </p:sp>
      <p:pic>
        <p:nvPicPr>
          <p:cNvPr id="12" name="Picture 2" descr="http://www.fiora.it/images/il_tuo_sportello.jpg"/>
          <p:cNvPicPr>
            <a:picLocks noChangeAspect="1" noChangeArrowheads="1"/>
          </p:cNvPicPr>
          <p:nvPr/>
        </p:nvPicPr>
        <p:blipFill>
          <a:blip r:embed="rId2" cstate="print"/>
          <a:srcRect l="37111" t="14495" r="39480" b="40265"/>
          <a:stretch>
            <a:fillRect/>
          </a:stretch>
        </p:blipFill>
        <p:spPr bwMode="auto">
          <a:xfrm>
            <a:off x="67027" y="86664"/>
            <a:ext cx="597681" cy="56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ttangolo arrotondato 12"/>
          <p:cNvSpPr/>
          <p:nvPr/>
        </p:nvSpPr>
        <p:spPr>
          <a:xfrm>
            <a:off x="3518936" y="6513350"/>
            <a:ext cx="2106128" cy="318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03" t="27188" r="18092" b="27532"/>
          <a:stretch>
            <a:fillRect/>
          </a:stretch>
        </p:blipFill>
        <p:spPr bwMode="auto">
          <a:xfrm>
            <a:off x="323528" y="4149080"/>
            <a:ext cx="42484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Grafico 19"/>
          <p:cNvGraphicFramePr/>
          <p:nvPr/>
        </p:nvGraphicFramePr>
        <p:xfrm>
          <a:off x="-900608" y="1412776"/>
          <a:ext cx="50515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5940152" y="20608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 è capitato di utilizzare l’applicazione MYACEA dal suo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smartphone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tablet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??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Grafico 21"/>
          <p:cNvGraphicFramePr/>
          <p:nvPr/>
        </p:nvGraphicFramePr>
        <p:xfrm>
          <a:off x="3779912" y="2492896"/>
          <a:ext cx="50515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Forma 40"/>
          <p:cNvCxnSpPr/>
          <p:nvPr/>
        </p:nvCxnSpPr>
        <p:spPr>
          <a:xfrm flipV="1">
            <a:off x="3779912" y="2420888"/>
            <a:ext cx="2016224" cy="30200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279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Sa indicarmi il nome dell’azienda o ente che eroga l’acqua potabile nel suo Comune?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spontanea)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360040" y="1917104"/>
            <a:ext cx="1662704" cy="431776"/>
          </a:xfrm>
          <a:prstGeom prst="rect">
            <a:avLst/>
          </a:prstGeom>
          <a:solidFill>
            <a:schemeClr val="bg1"/>
          </a:solidFill>
        </p:spPr>
        <p:txBody>
          <a:bodyPr wrap="square" lIns="396000" tIns="18000" rIns="108000" bIns="18000" anchor="ctr">
            <a:no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Acquedotto del Fiora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/>
              <a:t>Conoscenza </a:t>
            </a:r>
            <a:r>
              <a:rPr lang="it-IT" dirty="0" smtClean="0"/>
              <a:t>protagonisti servizio idrico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661772" y="2852936"/>
            <a:ext cx="3816424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b="1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L’80,8</a:t>
            </a:r>
            <a:r>
              <a:rPr lang="it-IT" sz="1600" b="1" dirty="0" smtClean="0">
                <a:solidFill>
                  <a:srgbClr val="003366"/>
                </a:solidFill>
              </a:rPr>
              <a:t>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Acquedotto del Fiora gestisce anche il servizio di fognatura e depurazione</a:t>
            </a:r>
          </a:p>
          <a:p>
            <a:pPr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[76,2%, 2° SEM. 2016]</a:t>
            </a:r>
            <a:endParaRPr lang="it-IT" sz="1600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979712" y="1628800"/>
          <a:ext cx="24482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324256" y="2492896"/>
          <a:ext cx="1943488" cy="1656184"/>
        </p:xfrm>
        <a:graphic>
          <a:graphicData uri="http://schemas.openxmlformats.org/drawingml/2006/table">
            <a:tbl>
              <a:tblPr/>
              <a:tblGrid>
                <a:gridCol w="1943488"/>
              </a:tblGrid>
              <a:tr h="55472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Direttamente il Comune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73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73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Non 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44115" y="64265"/>
            <a:ext cx="576064" cy="628431"/>
          </a:xfrm>
          <a:prstGeom prst="rect">
            <a:avLst/>
          </a:prstGeom>
          <a:noFill/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dell’acqua potabile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0" y="980728"/>
            <a:ext cx="500404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475656" y="6597352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7504" y="4653136"/>
            <a:ext cx="3420000" cy="1368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73,1%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l’acqua erogata dal pubblico acquedotto è regolarmente controllata dall’azienda sanitaria locale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[74,6%, 2° SEM. 2016]</a:t>
            </a:r>
            <a:endParaRPr lang="it-IT" dirty="0"/>
          </a:p>
        </p:txBody>
      </p:sp>
      <p:cxnSp>
        <p:nvCxnSpPr>
          <p:cNvPr id="14" name="Forma 40"/>
          <p:cNvCxnSpPr/>
          <p:nvPr/>
        </p:nvCxnSpPr>
        <p:spPr>
          <a:xfrm flipV="1">
            <a:off x="3851920" y="2348880"/>
            <a:ext cx="2016224" cy="30200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 bwMode="auto">
          <a:xfrm>
            <a:off x="611560" y="1967046"/>
            <a:ext cx="1584326" cy="4538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</a:t>
            </a:r>
          </a:p>
          <a:p>
            <a:pPr algn="ctr" fontAlgn="auto">
              <a:lnSpc>
                <a:spcPts val="1400"/>
              </a:lnSpc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qualche volta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22472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non beve mai l'acqua del rubinetto?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20" name="CasellaDiTesto 19"/>
          <p:cNvSpPr txBox="1"/>
          <p:nvPr/>
        </p:nvSpPr>
        <p:spPr bwMode="auto">
          <a:xfrm>
            <a:off x="611560" y="2523575"/>
            <a:ext cx="1584326" cy="281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No, mai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 bwMode="auto">
          <a:xfrm>
            <a:off x="611560" y="1484784"/>
            <a:ext cx="1584326" cy="453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regolarmente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2087454" y="1196752"/>
          <a:ext cx="270057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6623720" y="2564904"/>
          <a:ext cx="244827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4139952" y="2838846"/>
          <a:ext cx="2448272" cy="3542482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3399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Sono abituato a bere l’acqua minerale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58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mi piace il suo sapore (sa di cloro)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1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va bene per la mia salute (troppo calcio, presenza di calcare, presenza minerali)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mi fido degli aspetti igienici (generale) / contiene virus , batteri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58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è limpida, pulita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5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Contiene sostanze tossiche (metalli pesanti: arsenico, amianto o pesticidi)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è controllata regolarmente, con verifiche approfondite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5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5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struttura d’indagine</a:t>
            </a:r>
            <a:endParaRPr lang="it-IT" dirty="0"/>
          </a:p>
        </p:txBody>
      </p:sp>
      <p:sp>
        <p:nvSpPr>
          <p:cNvPr id="8" name="Rectangle 205"/>
          <p:cNvSpPr>
            <a:spLocks noChangeArrowheads="1"/>
          </p:cNvSpPr>
          <p:nvPr/>
        </p:nvSpPr>
        <p:spPr bwMode="auto">
          <a:xfrm>
            <a:off x="755575" y="908720"/>
            <a:ext cx="792088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L’impianto di ricerca è articolato in diverse rilevazioni campionarie: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domestici con utenza diretta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203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NV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segnalazione guasti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NV segnalazione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guasti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sono recati presso gli sportelli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sportelli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fisici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ricevuto un intervento tecnico 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intervento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tecnico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186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sono registrati allo sportello on </a:t>
            </a:r>
            <a:r>
              <a:rPr lang="it-IT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sportello on </a:t>
            </a:r>
            <a:r>
              <a:rPr lang="it-IT" sz="14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Il margine di errore statistico sulle singole informazioni rilevate sul campione generale di 1.000 	casi è pari a +/- 3,2 punti percentuali, al 95% di probabilità. 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l’indagine generale sono state realizzate 830 interviste CATI e 170 interviste CAWI.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risultati dell’indagine telematica sono stati analizzati e presentati separatamente.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80" y="116632"/>
            <a:ext cx="8892000" cy="579600"/>
          </a:xfrm>
        </p:spPr>
        <p:txBody>
          <a:bodyPr/>
          <a:lstStyle/>
          <a:p>
            <a:r>
              <a:rPr lang="it-IT" dirty="0" smtClean="0"/>
              <a:t>Utilizzo dell’acqua potabile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64400" y="1030800"/>
            <a:ext cx="612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64560" y="64265"/>
            <a:ext cx="576064" cy="62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/>
        </p:nvGraphicFramePr>
        <p:xfrm>
          <a:off x="-1548680" y="1772816"/>
          <a:ext cx="627571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Case dell’Acqua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134076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“Le è mai capitato di rifornirsi d’acqua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presso le Case dell’Acqua?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pic>
        <p:nvPicPr>
          <p:cNvPr id="18" name="Picture 18" descr="http://www.antoniolauria.it/wp-content/uploads/2013/03/casa_acqua_gross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5466"/>
            <a:ext cx="792088" cy="583948"/>
          </a:xfrm>
          <a:prstGeom prst="rect">
            <a:avLst/>
          </a:prstGeom>
          <a:noFill/>
        </p:spPr>
      </p:pic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4283968" y="2157244"/>
            <a:ext cx="36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All’ 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88,4%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degli utilizzatori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piace la QUALITÀ dell’acqua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</a:rPr>
              <a:t>erogata presso le Case dell’Acqua</a:t>
            </a:r>
            <a:endParaRPr lang="it-IT" b="1" dirty="0" smtClean="0">
              <a:solidFill>
                <a:srgbClr val="003366"/>
              </a:solidFill>
              <a:latin typeface="+mj-lt"/>
            </a:endParaRPr>
          </a:p>
          <a:p>
            <a:pPr lvl="0"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(sapore, odore, purezza, limpidezza)</a:t>
            </a:r>
            <a:endParaRPr lang="it-IT" b="1" dirty="0" smtClean="0">
              <a:solidFill>
                <a:srgbClr val="003366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2" name="Arco 11"/>
          <p:cNvSpPr/>
          <p:nvPr/>
        </p:nvSpPr>
        <p:spPr>
          <a:xfrm rot="1580776">
            <a:off x="724679" y="1886811"/>
            <a:ext cx="3384376" cy="4176464"/>
          </a:xfrm>
          <a:prstGeom prst="arc">
            <a:avLst>
              <a:gd name="adj1" fmla="val 14941030"/>
              <a:gd name="adj2" fmla="val 198137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ttore 4 37"/>
          <p:cNvCxnSpPr/>
          <p:nvPr/>
        </p:nvCxnSpPr>
        <p:spPr>
          <a:xfrm rot="16200000" flipH="1" flipV="1">
            <a:off x="4652658" y="440130"/>
            <a:ext cx="328583" cy="3636216"/>
          </a:xfrm>
          <a:prstGeom prst="bentConnector4">
            <a:avLst>
              <a:gd name="adj1" fmla="val -142042"/>
              <a:gd name="adj2" fmla="val 80695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 da parte dell’ Azienda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98072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ricorda di aver visto o sentito alcuni messaggi di comunicazione forniti da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463801" y="213285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Il giudizio che Lei dà alle comunicazioni che riceve periodicamente in allegato alle bollette, per quanto riguarda la loro facilità di lettura e comprensione, è…?”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-1764704" y="1700808"/>
          <a:ext cx="627571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325085623"/>
              </p:ext>
            </p:extLst>
          </p:nvPr>
        </p:nvGraphicFramePr>
        <p:xfrm>
          <a:off x="4067944" y="2420888"/>
          <a:ext cx="490190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egnaposto piè di pagina 5"/>
          <p:cNvSpPr txBox="1">
            <a:spLocks/>
          </p:cNvSpPr>
          <p:nvPr/>
        </p:nvSpPr>
        <p:spPr>
          <a:xfrm>
            <a:off x="5831632" y="4810921"/>
            <a:ext cx="1737330" cy="346271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egnaposto piè di pagina 5"/>
          <p:cNvSpPr txBox="1">
            <a:spLocks/>
          </p:cNvSpPr>
          <p:nvPr/>
        </p:nvSpPr>
        <p:spPr>
          <a:xfrm>
            <a:off x="6084168" y="4293096"/>
            <a:ext cx="1116632" cy="634304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Temi e canali di comunicazione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43608" y="83671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fra le seguenti comunicazioni sarebbe maggiormente interessato a ricevere?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3538" y="3717032"/>
            <a:ext cx="83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Tramite quali canali preferirebbe ricevere le comunicazioni del suo gestore del servizio idrico integrato?”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251520" y="1124744"/>
          <a:ext cx="82809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251520" y="3861048"/>
          <a:ext cx="82809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332656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CAWI</a:t>
            </a:r>
          </a:p>
        </p:txBody>
      </p:sp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467544" y="1071507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Campione </a:t>
            </a: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utenti Acquedotto del Fiora SpA intervistati tramite questionario telematico</a:t>
            </a:r>
            <a:endParaRPr lang="it-IT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41600" y="2096244"/>
          <a:ext cx="7660800" cy="262890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671200"/>
                <a:gridCol w="1800000"/>
                <a:gridCol w="943200"/>
                <a:gridCol w="943200"/>
                <a:gridCol w="360000"/>
                <a:gridCol w="943200"/>
              </a:tblGrid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170)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132)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830)</a:t>
                      </a:r>
                    </a:p>
                  </a:txBody>
                  <a:tcPr anchor="b"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Sesso 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74,2%</a:t>
                      </a: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27,6%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25,8%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Età 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18-44 ANNI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31,0%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16,6%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27,1%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31,8%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 +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37,2%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65,8%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Livello</a:t>
                      </a:r>
                      <a:r>
                        <a:rPr lang="it-IT" sz="1400" b="0" baseline="0" dirty="0" smtClean="0"/>
                        <a:t> di i</a:t>
                      </a:r>
                      <a:r>
                        <a:rPr lang="it-IT" sz="1400" b="0" dirty="0" smtClean="0"/>
                        <a:t>struzione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88,5%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51,3%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11,5%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25"/>
          <p:cNvSpPr txBox="1">
            <a:spLocks noChangeArrowheads="1"/>
          </p:cNvSpPr>
          <p:nvPr/>
        </p:nvSpPr>
        <p:spPr bwMode="auto">
          <a:xfrm>
            <a:off x="683568" y="221922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PROFILO SOCIO-DEMOGRAFICO</a:t>
            </a:r>
          </a:p>
        </p:txBody>
      </p:sp>
      <p:grpSp>
        <p:nvGrpSpPr>
          <p:cNvPr id="2" name="Gruppo 20"/>
          <p:cNvGrpSpPr/>
          <p:nvPr/>
        </p:nvGrpSpPr>
        <p:grpSpPr>
          <a:xfrm>
            <a:off x="5713854" y="1498502"/>
            <a:ext cx="2612836" cy="654597"/>
            <a:chOff x="5713854" y="1007800"/>
            <a:chExt cx="2612836" cy="654597"/>
          </a:xfrm>
        </p:grpSpPr>
        <p:pic>
          <p:nvPicPr>
            <p:cNvPr id="22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24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25" name="CasellaDiTesto 24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servizio idrico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cxnSp>
        <p:nvCxnSpPr>
          <p:cNvPr id="29" name="Connettore 4 28"/>
          <p:cNvCxnSpPr/>
          <p:nvPr/>
        </p:nvCxnSpPr>
        <p:spPr>
          <a:xfrm>
            <a:off x="1243553" y="3641865"/>
            <a:ext cx="360000" cy="8640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1243553" y="2266598"/>
            <a:ext cx="360000" cy="6477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740870" y="1606498"/>
          <a:ext cx="7662260" cy="4737417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877598"/>
                <a:gridCol w="1800000"/>
                <a:gridCol w="1800000"/>
                <a:gridCol w="941554"/>
                <a:gridCol w="941554"/>
                <a:gridCol w="360000"/>
                <a:gridCol w="941554"/>
              </a:tblGrid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150)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132)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830)</a:t>
                      </a:r>
                    </a:p>
                  </a:txBody>
                  <a:tcPr anchor="b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Aspetti</a:t>
                      </a:r>
                      <a:r>
                        <a:rPr lang="it-IT" sz="1400" b="0" baseline="0" dirty="0" smtClean="0"/>
                        <a:t> tecnici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79,4%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77,3%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Continuità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del servizio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84,8%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Livello di pressione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77,6%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76,5%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Fatturazione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67,1%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67,4%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59100" algn="l"/>
                        </a:tabLst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Regolarità lettura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contatori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54,5%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Chiarezza e facilità lettura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61,8%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68,2%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Correttezza degli importi riportati nelle bollette</a:t>
                      </a:r>
                    </a:p>
                  </a:txBody>
                  <a:tcPr marR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75,0%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Invio regolare fatture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72,9%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78,8%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Rapporto Qualità/Prezzo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60,6%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59,8%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5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5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Giudizio “di pancia”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79,4%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70,5%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25"/>
          <p:cNvSpPr txBox="1">
            <a:spLocks noChangeArrowheads="1"/>
          </p:cNvSpPr>
          <p:nvPr/>
        </p:nvSpPr>
        <p:spPr bwMode="auto">
          <a:xfrm>
            <a:off x="683568" y="1741934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SODDISFAZIONE</a:t>
            </a:r>
            <a:endParaRPr lang="it-IT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5713854" y="787006"/>
            <a:ext cx="2612836" cy="875391"/>
            <a:chOff x="5713854" y="787006"/>
            <a:chExt cx="2612836" cy="875391"/>
          </a:xfrm>
        </p:grpSpPr>
        <p:pic>
          <p:nvPicPr>
            <p:cNvPr id="36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37" name="CasellaDiTesto 36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38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788522" y="78700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981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93009"/>
              </p:ext>
            </p:extLst>
          </p:nvPr>
        </p:nvGraphicFramePr>
        <p:xfrm>
          <a:off x="4374376" y="2941045"/>
          <a:ext cx="3870033" cy="2216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011"/>
                <a:gridCol w="1290011"/>
                <a:gridCol w="1290011"/>
              </a:tblGrid>
              <a:tr h="82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AREA CLIENTI domestici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CAMPIONE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0000" marR="90000" marT="46800" marB="46800" anchor="ctr" horzOverflow="overflow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PESO AREA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2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COSTA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43,5%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BDFC"/>
                    </a:solidFill>
                  </a:tcPr>
                </a:tc>
              </a:tr>
              <a:tr h="462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MONTAGNA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22,2%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459"/>
                    </a:solidFill>
                  </a:tcPr>
                </a:tc>
              </a:tr>
              <a:tr h="462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SENESE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34,3%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campione per area</a:t>
            </a:r>
            <a:endParaRPr lang="it-IT" dirty="0"/>
          </a:p>
        </p:txBody>
      </p:sp>
      <p:sp>
        <p:nvSpPr>
          <p:cNvPr id="10" name="Rectangle 205"/>
          <p:cNvSpPr>
            <a:spLocks noChangeArrowheads="1"/>
          </p:cNvSpPr>
          <p:nvPr/>
        </p:nvSpPr>
        <p:spPr bwMode="auto">
          <a:xfrm>
            <a:off x="612000" y="5733256"/>
            <a:ext cx="792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campioni di clienti utilizzatori dei canali di contatto sono stati estratti casualmente dagli elenchi forniti da Acquedotto del Fiora.</a:t>
            </a:r>
          </a:p>
        </p:txBody>
      </p:sp>
      <p:sp>
        <p:nvSpPr>
          <p:cNvPr id="11" name="Rectangle 205"/>
          <p:cNvSpPr>
            <a:spLocks noChangeArrowheads="1"/>
          </p:cNvSpPr>
          <p:nvPr/>
        </p:nvSpPr>
        <p:spPr bwMode="auto">
          <a:xfrm>
            <a:off x="612000" y="1125217"/>
            <a:ext cx="7920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la definizione del campione di clienti domestici con utenza diretta sono state prese in considerazione 3 aree territoriali. I campioni territoriali sono rappresentativi del peso effettivo di ciascuna zona (n° utenze).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L’elenco delle utenze è stato fornito da Acquedotto del Fiora SpA.</a:t>
            </a:r>
            <a:r>
              <a:rPr lang="it-IT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Profilo utenza e utilizzatori dei canali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716016" y="836712"/>
            <a:ext cx="504056" cy="504056"/>
            <a:chOff x="5508104" y="764704"/>
            <a:chExt cx="504056" cy="504056"/>
          </a:xfrm>
        </p:grpSpPr>
        <p:sp>
          <p:nvSpPr>
            <p:cNvPr id="13" name="Rettangolo arrotondato 12"/>
            <p:cNvSpPr/>
            <p:nvPr/>
          </p:nvSpPr>
          <p:spPr>
            <a:xfrm>
              <a:off x="5508104" y="764704"/>
              <a:ext cx="504056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4" name="Picture 2" descr="http://www.atlanticosrl.it/wp-content/uploads/2013/05/repair1.pn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5516323" y="772923"/>
              <a:ext cx="487619" cy="487619"/>
            </a:xfrm>
            <a:prstGeom prst="rect">
              <a:avLst/>
            </a:prstGeom>
            <a:noFill/>
          </p:spPr>
        </p:pic>
      </p:grpSp>
      <p:pic>
        <p:nvPicPr>
          <p:cNvPr id="15" name="Picture 6" descr="http://www.drogbaster.it/numero-ver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00" y="845468"/>
            <a:ext cx="495300" cy="495300"/>
          </a:xfrm>
          <a:prstGeom prst="rect">
            <a:avLst/>
          </a:prstGeom>
          <a:noFill/>
        </p:spPr>
      </p:pic>
      <p:pic>
        <p:nvPicPr>
          <p:cNvPr id="16" name="Picture 8" descr="http://www.pasticceriavoguecaffe.com/polopoly_fs/1.12133113.1378737619%21/httpImage/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836712"/>
            <a:ext cx="674370" cy="495300"/>
          </a:xfrm>
          <a:prstGeom prst="rect">
            <a:avLst/>
          </a:prstGeom>
          <a:noFill/>
        </p:spPr>
      </p:pic>
      <p:pic>
        <p:nvPicPr>
          <p:cNvPr id="17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5" cstate="print"/>
          <a:srcRect r="37001"/>
          <a:stretch>
            <a:fillRect/>
          </a:stretch>
        </p:blipFill>
        <p:spPr bwMode="auto">
          <a:xfrm>
            <a:off x="7049145" y="838927"/>
            <a:ext cx="547191" cy="501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107504" y="1285408"/>
          <a:ext cx="8964486" cy="4982888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980109"/>
                <a:gridCol w="1152062"/>
                <a:gridCol w="1152062"/>
                <a:gridCol w="1152062"/>
                <a:gridCol w="1224067"/>
                <a:gridCol w="1152062"/>
                <a:gridCol w="1152062"/>
              </a:tblGrid>
              <a:tr h="470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it-IT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UTENZA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GENERALE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SEGNALAZIONE GUASTI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INTERVENTO TECNICO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NUMERO VERDE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COMMERCIALE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ON LINE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51,3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61,0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56,0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44,3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53,2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73,1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48,7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39,0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55,7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46,8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26,9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47228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18-34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5,5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35-44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12,4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25,8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19,9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25,3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55-64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 +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39,7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21,4</a:t>
                      </a: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ISTRUZIONE 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57,5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72,5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73,0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69,5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62,2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88,2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ISTRUZIONE 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42,5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27,5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27,0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30,5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37,8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11,8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DIPENDENTE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38,6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39,3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DISOCCUPATO</a:t>
                      </a: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CERCA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645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PENSIONATO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35,5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36,8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82353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CASALINGA – ALTRA CONDIZIONE NON PROF.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http://www.fiora.it/images/il_tuo_sportello.jpg"/>
          <p:cNvPicPr>
            <a:picLocks noChangeArrowheads="1"/>
          </p:cNvPicPr>
          <p:nvPr/>
        </p:nvPicPr>
        <p:blipFill>
          <a:blip r:embed="rId6" cstate="print"/>
          <a:srcRect l="37111" t="14495" r="39480" b="40265"/>
          <a:stretch>
            <a:fillRect/>
          </a:stretch>
        </p:blipFill>
        <p:spPr bwMode="auto">
          <a:xfrm>
            <a:off x="8207851" y="836712"/>
            <a:ext cx="533635" cy="5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Caratteristiche immobile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03908" y="1052736"/>
            <a:ext cx="273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prstClr val="black"/>
                </a:solidFill>
              </a:rPr>
              <a:t>UBICAZIONE IMMOBILE</a:t>
            </a:r>
            <a:endParaRPr lang="en-US" sz="1600" b="1" kern="0" dirty="0">
              <a:solidFill>
                <a:prstClr val="black"/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5220072" y="1670611"/>
            <a:ext cx="1872208" cy="1219527"/>
            <a:chOff x="5796136" y="5292497"/>
            <a:chExt cx="1872208" cy="1219527"/>
          </a:xfrm>
        </p:grpSpPr>
        <p:pic>
          <p:nvPicPr>
            <p:cNvPr id="26" name="Picture 16" descr="http://365psd.com/images/premium/thumbs/944/vector-illustration-of-cool-detailed-red-house-icon-isolated-on-white-background-3375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5445224"/>
              <a:ext cx="1021080" cy="1066800"/>
            </a:xfrm>
            <a:prstGeom prst="rect">
              <a:avLst/>
            </a:prstGeom>
            <a:noFill/>
          </p:spPr>
        </p:pic>
        <p:sp>
          <p:nvSpPr>
            <p:cNvPr id="27" name="CasellaDiTesto 14"/>
            <p:cNvSpPr txBox="1">
              <a:spLocks noChangeArrowheads="1"/>
            </p:cNvSpPr>
            <p:nvPr/>
          </p:nvSpPr>
          <p:spPr bwMode="auto">
            <a:xfrm>
              <a:off x="5832648" y="5292497"/>
              <a:ext cx="183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UNITÀ INDIPENDENTE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50,0%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051720" y="1679322"/>
            <a:ext cx="2448272" cy="1052269"/>
            <a:chOff x="1619672" y="5220489"/>
            <a:chExt cx="2448272" cy="1052269"/>
          </a:xfrm>
        </p:grpSpPr>
        <p:pic>
          <p:nvPicPr>
            <p:cNvPr id="29" name="Picture 6" descr="https://encrypted-tbn1.gstatic.com/images?q=tbn:ANd9GcQ1ZfbE7ql6zdj8VT7O0Flw93pMPfVRPP0zWyLU-d8LhzhE5f4-_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19672" y="5301208"/>
              <a:ext cx="1691640" cy="971550"/>
            </a:xfrm>
            <a:prstGeom prst="rect">
              <a:avLst/>
            </a:prstGeom>
            <a:noFill/>
          </p:spPr>
        </p:pic>
        <p:sp>
          <p:nvSpPr>
            <p:cNvPr id="30" name="CasellaDiTesto 14"/>
            <p:cNvSpPr txBox="1">
              <a:spLocks noChangeArrowheads="1"/>
            </p:cNvSpPr>
            <p:nvPr/>
          </p:nvSpPr>
          <p:spPr bwMode="auto">
            <a:xfrm>
              <a:off x="2699792" y="5220489"/>
              <a:ext cx="13681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CONDOMINIO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50,0%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763688" y="3132257"/>
            <a:ext cx="5921579" cy="2528991"/>
            <a:chOff x="1763688" y="2780928"/>
            <a:chExt cx="5921579" cy="2528991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3203908" y="3429000"/>
              <a:ext cx="2736184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UBICAZIONE </a:t>
              </a:r>
            </a:p>
            <a:p>
              <a:pPr algn="ctr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CONTATORE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33" name="CasellaDiTesto 14"/>
            <p:cNvSpPr txBox="1">
              <a:spLocks noChangeArrowheads="1"/>
            </p:cNvSpPr>
            <p:nvPr/>
          </p:nvSpPr>
          <p:spPr bwMode="auto">
            <a:xfrm>
              <a:off x="1763688" y="4725144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FUORI L’ABITAZIONE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79,1%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4" name="CasellaDiTesto 14"/>
            <p:cNvSpPr txBox="1">
              <a:spLocks noChangeArrowheads="1"/>
            </p:cNvSpPr>
            <p:nvPr/>
          </p:nvSpPr>
          <p:spPr bwMode="auto">
            <a:xfrm>
              <a:off x="5885267" y="2996952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DENTRO L’ABITAZIONE</a:t>
              </a:r>
            </a:p>
            <a:p>
              <a:pPr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20,9%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6245" y="3869496"/>
              <a:ext cx="651510" cy="67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Freccia circolare a destra 35"/>
            <p:cNvSpPr/>
            <p:nvPr/>
          </p:nvSpPr>
          <p:spPr>
            <a:xfrm>
              <a:off x="3203848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Freccia circolare a destra 36"/>
            <p:cNvSpPr/>
            <p:nvPr/>
          </p:nvSpPr>
          <p:spPr>
            <a:xfrm flipH="1" flipV="1">
              <a:off x="5176004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8" name="Rettangolo arrotondato 3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Customer Satisfaction </a:t>
            </a:r>
            <a:r>
              <a:rPr lang="it-IT" dirty="0" err="1"/>
              <a:t>Index</a:t>
            </a:r>
            <a:r>
              <a:rPr lang="it-IT" dirty="0"/>
              <a:t> (CSI)</a:t>
            </a:r>
          </a:p>
        </p:txBody>
      </p:sp>
      <p:grpSp>
        <p:nvGrpSpPr>
          <p:cNvPr id="2" name="Gruppo 37"/>
          <p:cNvGrpSpPr/>
          <p:nvPr/>
        </p:nvGrpSpPr>
        <p:grpSpPr>
          <a:xfrm>
            <a:off x="5310618" y="1196752"/>
            <a:ext cx="3653870" cy="4803679"/>
            <a:chOff x="5310618" y="1196752"/>
            <a:chExt cx="3653870" cy="4803679"/>
          </a:xfrm>
        </p:grpSpPr>
        <p:sp>
          <p:nvSpPr>
            <p:cNvPr id="55" name="Rettangolo arrotondato 54"/>
            <p:cNvSpPr/>
            <p:nvPr/>
          </p:nvSpPr>
          <p:spPr>
            <a:xfrm>
              <a:off x="7812360" y="3563024"/>
              <a:ext cx="1152128" cy="504000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1300"/>
                </a:lnSpc>
              </a:pPr>
              <a:r>
                <a:rPr lang="it-IT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CSI </a:t>
              </a:r>
            </a:p>
            <a:p>
              <a:pPr lvl="0"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COMPLESSIVO</a:t>
              </a:r>
              <a:endParaRPr lang="it-IT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5310618" y="22467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FATTURAZIONE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5310618" y="36249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SEGNALAZIONE GUASTI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Rettangolo arrotondato 57"/>
            <p:cNvSpPr/>
            <p:nvPr/>
          </p:nvSpPr>
          <p:spPr>
            <a:xfrm>
              <a:off x="5310618" y="157626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ASPETTI TECNICI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5310618" y="429142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INTERVENTO TECNICO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5310618" y="293499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RAPPORTO QUALITÀ/PREZZO 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5310618" y="497298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NUMERO VERDE COMMERCIALE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5310618" y="5640391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SPORTELLO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5" name="Connettore 4 64"/>
            <p:cNvCxnSpPr>
              <a:stCxn id="58" idx="3"/>
              <a:endCxn id="62" idx="3"/>
            </p:cNvCxnSpPr>
            <p:nvPr/>
          </p:nvCxnSpPr>
          <p:spPr>
            <a:xfrm>
              <a:off x="6642618" y="1756282"/>
              <a:ext cx="12700" cy="4064129"/>
            </a:xfrm>
            <a:prstGeom prst="bentConnector3">
              <a:avLst>
                <a:gd name="adj1" fmla="val 66263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>
              <a:off x="6642618" y="24267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>
              <a:stCxn id="60" idx="3"/>
            </p:cNvCxnSpPr>
            <p:nvPr/>
          </p:nvCxnSpPr>
          <p:spPr>
            <a:xfrm>
              <a:off x="6642618" y="3115012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>
              <a:off x="6642618" y="38049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>
              <a:stCxn id="59" idx="3"/>
            </p:cNvCxnSpPr>
            <p:nvPr/>
          </p:nvCxnSpPr>
          <p:spPr>
            <a:xfrm>
              <a:off x="6642618" y="447144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>
              <a:stCxn id="61" idx="3"/>
            </p:cNvCxnSpPr>
            <p:nvPr/>
          </p:nvCxnSpPr>
          <p:spPr>
            <a:xfrm>
              <a:off x="6642618" y="515300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/>
            <p:cNvSpPr txBox="1"/>
            <p:nvPr/>
          </p:nvSpPr>
          <p:spPr>
            <a:xfrm>
              <a:off x="6651188" y="1335485"/>
              <a:ext cx="835200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900" b="1" dirty="0" smtClean="0"/>
                <a:t>PESO FATTORE</a:t>
              </a:r>
              <a:endParaRPr lang="it-IT" sz="900" b="1" dirty="0"/>
            </a:p>
          </p:txBody>
        </p:sp>
        <p:sp>
          <p:nvSpPr>
            <p:cNvPr id="88" name="Ovale 87"/>
            <p:cNvSpPr/>
            <p:nvPr/>
          </p:nvSpPr>
          <p:spPr>
            <a:xfrm>
              <a:off x="6880198" y="1662917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6880198" y="2326140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6880198" y="3017455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6880198" y="370205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6880198" y="435788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>
            <a:xfrm>
              <a:off x="6880198" y="5048973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e 93"/>
            <p:cNvSpPr/>
            <p:nvPr/>
          </p:nvSpPr>
          <p:spPr>
            <a:xfrm>
              <a:off x="6880198" y="5717521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5558063" y="1196752"/>
              <a:ext cx="835200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100" b="1" dirty="0" smtClean="0"/>
                <a:t>CSI PARZIALI</a:t>
              </a:r>
              <a:endParaRPr lang="it-IT" sz="1100" b="1" dirty="0"/>
            </a:p>
          </p:txBody>
        </p:sp>
        <p:cxnSp>
          <p:nvCxnSpPr>
            <p:cNvPr id="102" name="Connettore 2 101"/>
            <p:cNvCxnSpPr/>
            <p:nvPr/>
          </p:nvCxnSpPr>
          <p:spPr>
            <a:xfrm>
              <a:off x="7496104" y="3804948"/>
              <a:ext cx="288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39552" y="2057041"/>
            <a:ext cx="4392488" cy="3460191"/>
          </a:xfrm>
          <a:prstGeom prst="roundRect">
            <a:avLst>
              <a:gd name="adj" fmla="val 3249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144000" bIns="18000" anchor="ctr" anchorCtr="1"/>
          <a:lstStyle/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PARZIALI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Sono calcolati come media ponderata della soddisfazione tenendo conto dell’importanza attribuita a ciascun aspetto.</a:t>
            </a:r>
            <a:endParaRPr lang="it-IT" sz="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COMPLESSIVO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Media ponderata fra i CSI parziali. I pesi, definiti da ACEA, sono gli stessi utilizzati nei precedenti monitoraggi.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formula: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endParaRPr lang="it-IT" sz="9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1371" y="4935457"/>
            <a:ext cx="22288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15840</TotalTime>
  <Words>4249</Words>
  <Application>Microsoft Office PowerPoint</Application>
  <PresentationFormat>Presentazione su schermo (4:3)</PresentationFormat>
  <Paragraphs>1041</Paragraphs>
  <Slides>56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56</vt:i4>
      </vt:variant>
    </vt:vector>
  </HeadingPairs>
  <TitlesOfParts>
    <vt:vector size="72" baseType="lpstr">
      <vt:lpstr>ＭＳ Ｐゴシック</vt:lpstr>
      <vt:lpstr>Arial</vt:lpstr>
      <vt:lpstr>Arial Black</vt:lpstr>
      <vt:lpstr>Calibri</vt:lpstr>
      <vt:lpstr>Calibri Light</vt:lpstr>
      <vt:lpstr>Lucida Sans Unicode</vt:lpstr>
      <vt:lpstr>Symbol</vt:lpstr>
      <vt:lpstr>Tahoma</vt:lpstr>
      <vt:lpstr>Times</vt:lpstr>
      <vt:lpstr>Verdana</vt:lpstr>
      <vt:lpstr>Wingdings</vt:lpstr>
      <vt:lpstr>Wingdings 3</vt:lpstr>
      <vt:lpstr>Personalizza struttura</vt:lpstr>
      <vt:lpstr>4_Tema di Office</vt:lpstr>
      <vt:lpstr>1_Personalizza struttura</vt:lpstr>
      <vt:lpstr>2_Personalizza struttura</vt:lpstr>
      <vt:lpstr>Presentazione standard di PowerPoint</vt:lpstr>
      <vt:lpstr>Indice</vt:lpstr>
      <vt:lpstr> La Customer Satisfaction in Acea</vt:lpstr>
      <vt:lpstr>Metodologia: target e strumenti d’indagine</vt:lpstr>
      <vt:lpstr>Metodologia: struttura d’indagine</vt:lpstr>
      <vt:lpstr>Metodologia: campione per area</vt:lpstr>
      <vt:lpstr>Profilo utenza e utilizzatori dei canali</vt:lpstr>
      <vt:lpstr>Caratteristiche immobile</vt:lpstr>
      <vt:lpstr>Customer Satisfaction Index (CSI)</vt:lpstr>
      <vt:lpstr>CSI – Customer Satisfaction Index</vt:lpstr>
      <vt:lpstr>Presentazione standard di PowerPoint</vt:lpstr>
      <vt:lpstr>Giudizio “di pancia” sul servizio idrico</vt:lpstr>
      <vt:lpstr>Giudizio “di pancia” sul servizio idrico</vt:lpstr>
      <vt:lpstr>Qualità dell’acqua</vt:lpstr>
      <vt:lpstr>Aspetti tecnici del servizio</vt:lpstr>
      <vt:lpstr>Aspetti tecnici del servizio</vt:lpstr>
      <vt:lpstr>Aspetti tecnici – indicatori di performance</vt:lpstr>
      <vt:lpstr>Fatturazione</vt:lpstr>
      <vt:lpstr>Fatturazione</vt:lpstr>
      <vt:lpstr>Fatturazione – indicatori di performance</vt:lpstr>
      <vt:lpstr>Rapporto qualità prezzo</vt:lpstr>
      <vt:lpstr>Rapporto qualità prezzo</vt:lpstr>
      <vt:lpstr>Segnalazione guasti</vt:lpstr>
      <vt:lpstr>Segnalazione guasti</vt:lpstr>
      <vt:lpstr>Segnalazione guasti</vt:lpstr>
      <vt:lpstr>Intervento tecnico</vt:lpstr>
      <vt:lpstr>Intervento tecnico</vt:lpstr>
      <vt:lpstr>Intervento tecnico</vt:lpstr>
      <vt:lpstr>Numero verde commerciale</vt:lpstr>
      <vt:lpstr>Numero verde commerciale</vt:lpstr>
      <vt:lpstr>Numero verde commerciale</vt:lpstr>
      <vt:lpstr>Punti di forza e priorità di intervento</vt:lpstr>
      <vt:lpstr>Sportello</vt:lpstr>
      <vt:lpstr>Sportello</vt:lpstr>
      <vt:lpstr>Indicatori di performance</vt:lpstr>
      <vt:lpstr>Punti di forza e priorità di intervento</vt:lpstr>
      <vt:lpstr>Sportello on line</vt:lpstr>
      <vt:lpstr>Indicatori di performance</vt:lpstr>
      <vt:lpstr>Sito internet</vt:lpstr>
      <vt:lpstr>Indicatori di performance</vt:lpstr>
      <vt:lpstr>Presentazione standard di PowerPoint</vt:lpstr>
      <vt:lpstr>Aspetti da migliorare</vt:lpstr>
      <vt:lpstr>      NV Commerciale </vt:lpstr>
      <vt:lpstr>      Sportello</vt:lpstr>
      <vt:lpstr>Scelta dello sportello rispetto al NV</vt:lpstr>
      <vt:lpstr>      Sportello online</vt:lpstr>
      <vt:lpstr>App MyFIORA</vt:lpstr>
      <vt:lpstr>Conoscenza protagonisti servizio idrico</vt:lpstr>
      <vt:lpstr>Utilizzo dell’acqua potabile</vt:lpstr>
      <vt:lpstr>Utilizzo dell’acqua potabile</vt:lpstr>
      <vt:lpstr>Utilizzo Case dell’Acqua</vt:lpstr>
      <vt:lpstr>Comunicazione da parte dell’ Azienda</vt:lpstr>
      <vt:lpstr>Temi e canali di comunicazione</vt:lpstr>
      <vt:lpstr>Presentazione standard di PowerPoint</vt:lpstr>
      <vt:lpstr>Valutazione del servizio idrico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Alessadra Carrieri</dc:creator>
  <cp:lastModifiedBy>Prianti Federica</cp:lastModifiedBy>
  <cp:revision>1235</cp:revision>
  <cp:lastPrinted>2017-07-11T08:26:48Z</cp:lastPrinted>
  <dcterms:created xsi:type="dcterms:W3CDTF">2015-04-16T09:52:42Z</dcterms:created>
  <dcterms:modified xsi:type="dcterms:W3CDTF">2017-07-13T11:10:53Z</dcterms:modified>
</cp:coreProperties>
</file>